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26"/>
  </p:notesMasterIdLst>
  <p:sldIdLst>
    <p:sldId id="256" r:id="rId2"/>
    <p:sldId id="260" r:id="rId3"/>
    <p:sldId id="257" r:id="rId4"/>
    <p:sldId id="264" r:id="rId5"/>
    <p:sldId id="265" r:id="rId6"/>
    <p:sldId id="267" r:id="rId7"/>
    <p:sldId id="307" r:id="rId8"/>
    <p:sldId id="311" r:id="rId9"/>
    <p:sldId id="308" r:id="rId10"/>
    <p:sldId id="312" r:id="rId11"/>
    <p:sldId id="281" r:id="rId12"/>
    <p:sldId id="261" r:id="rId13"/>
    <p:sldId id="313" r:id="rId14"/>
    <p:sldId id="314" r:id="rId15"/>
    <p:sldId id="259" r:id="rId16"/>
    <p:sldId id="310" r:id="rId17"/>
    <p:sldId id="266" r:id="rId18"/>
    <p:sldId id="315" r:id="rId19"/>
    <p:sldId id="316" r:id="rId20"/>
    <p:sldId id="317" r:id="rId21"/>
    <p:sldId id="318" r:id="rId22"/>
    <p:sldId id="319" r:id="rId23"/>
    <p:sldId id="320" r:id="rId24"/>
    <p:sldId id="288" r:id="rId25"/>
  </p:sldIdLst>
  <p:sldSz cx="9144000" cy="5143500" type="screen16x9"/>
  <p:notesSz cx="6858000" cy="9144000"/>
  <p:embeddedFontLst>
    <p:embeddedFont>
      <p:font typeface="Bebas Neue" panose="020B0604020202020204" charset="0"/>
      <p:regular r:id="rId27"/>
    </p:embeddedFont>
    <p:embeddedFont>
      <p:font typeface="Bowlby One" panose="020B0604020202020204" charset="0"/>
      <p:regular r:id="rId28"/>
    </p:embeddedFont>
    <p:embeddedFont>
      <p:font typeface="Kumbh Sans Black" panose="020B0604020202020204" charset="0"/>
      <p:bold r:id="rId29"/>
    </p:embeddedFont>
    <p:embeddedFont>
      <p:font typeface="Manrope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12F4DD-52FD-4265-ACE0-18CB7149B764}">
  <a:tblStyle styleId="{7112F4DD-52FD-4265-ACE0-18CB7149B7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4961de68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4961de68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3888b7ee14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3888b7ee14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3888b7ee1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3888b7ee1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393769158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1393769158e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93fca23c6_0_1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393fca23c6_0_1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1393769158e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1393769158e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393769158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1393769158e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1101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93fca23c6_0_1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393fca23c6_0_1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9088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393769158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1393769158e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95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93fca23c6_0_1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393fca23c6_0_1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9019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393fca23c6_0_1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393fca23c6_0_1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393769158e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393769158e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393769158e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393769158e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9665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393769158e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393769158e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6655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93fca23c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393fca23c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93fca23c6_0_1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393fca23c6_0_1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9280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1700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9975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5291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35735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20892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93769158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93769158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54381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153666c5268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153666c5268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91200" y="1154350"/>
            <a:ext cx="4681500" cy="246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91200" y="3615838"/>
            <a:ext cx="4681500" cy="409500"/>
          </a:xfrm>
          <a:prstGeom prst="rect">
            <a:avLst/>
          </a:prstGeom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>
            <a:off x="240211" y="74111"/>
            <a:ext cx="547175" cy="754808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-6038058">
            <a:off x="5604631" y="4205456"/>
            <a:ext cx="577102" cy="79609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419099" y="1223772"/>
            <a:ext cx="601799" cy="619763"/>
            <a:chOff x="295325" y="1733950"/>
            <a:chExt cx="638175" cy="657225"/>
          </a:xfrm>
        </p:grpSpPr>
        <p:sp>
          <p:nvSpPr>
            <p:cNvPr id="14" name="Google Shape;14;p2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" name="Google Shape;15;p2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" name="Google Shape;16;p2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7" name="Google Shape;17;p2"/>
          <p:cNvSpPr/>
          <p:nvPr/>
        </p:nvSpPr>
        <p:spPr>
          <a:xfrm>
            <a:off x="4401300" y="-198750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>
            <a:spLocks noGrp="1"/>
          </p:cNvSpPr>
          <p:nvPr>
            <p:ph type="pic" idx="2"/>
          </p:nvPr>
        </p:nvSpPr>
        <p:spPr>
          <a:xfrm rot="181432">
            <a:off x="6025023" y="1399527"/>
            <a:ext cx="2365794" cy="238050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792075" y="2235000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5302575" y="1337825"/>
            <a:ext cx="1339200" cy="841800"/>
          </a:xfrm>
          <a:prstGeom prst="rect">
            <a:avLst/>
          </a:prstGeom>
          <a:ln w="1905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3792075" y="3081000"/>
            <a:ext cx="4360200" cy="41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>
            <a:spLocks noGrp="1"/>
          </p:cNvSpPr>
          <p:nvPr>
            <p:ph type="pic" idx="3"/>
          </p:nvPr>
        </p:nvSpPr>
        <p:spPr>
          <a:xfrm rot="439869">
            <a:off x="1330059" y="1394628"/>
            <a:ext cx="2409800" cy="24246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40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720000" y="1258150"/>
            <a:ext cx="7740000" cy="4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396050" y="4326225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8092350" y="314624"/>
            <a:ext cx="638100" cy="575400"/>
          </a:xfrm>
          <a:prstGeom prst="mathMultiply">
            <a:avLst>
              <a:gd name="adj1" fmla="val 15402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986150" y="1656450"/>
            <a:ext cx="5171700" cy="19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highlight>
                  <a:schemeClr val="lt2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871500" y="1854875"/>
            <a:ext cx="3700500" cy="19749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720000" y="536400"/>
            <a:ext cx="774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>
            <a:spLocks noGrp="1"/>
          </p:cNvSpPr>
          <p:nvPr>
            <p:ph type="pic" idx="2"/>
          </p:nvPr>
        </p:nvSpPr>
        <p:spPr>
          <a:xfrm rot="-209340">
            <a:off x="5412400" y="1579001"/>
            <a:ext cx="2553533" cy="249161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720000" y="3123100"/>
            <a:ext cx="4501800" cy="1191300"/>
          </a:xfrm>
          <a:prstGeom prst="rect">
            <a:avLst/>
          </a:prstGeom>
          <a:solidFill>
            <a:srgbClr val="674EA7">
              <a:alpha val="59069"/>
            </a:srgbClr>
          </a:solidFill>
          <a:ln w="19050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/>
          <p:nvPr/>
        </p:nvSpPr>
        <p:spPr>
          <a:xfrm>
            <a:off x="8391575" y="-404100"/>
            <a:ext cx="944100" cy="9441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400925" y="4500000"/>
            <a:ext cx="944100" cy="9441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>
            <a:off x="749500" y="1636075"/>
            <a:ext cx="4185300" cy="20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★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>
            <a:spLocks noGrp="1"/>
          </p:cNvSpPr>
          <p:nvPr>
            <p:ph type="pic" idx="2"/>
          </p:nvPr>
        </p:nvSpPr>
        <p:spPr>
          <a:xfrm>
            <a:off x="5233538" y="1636079"/>
            <a:ext cx="2553600" cy="2491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ONE_COLUMN_TEXT_1_1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1533575" y="1811325"/>
            <a:ext cx="5877000" cy="16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★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/>
          <p:nvPr/>
        </p:nvSpPr>
        <p:spPr>
          <a:xfrm rot="-125585">
            <a:off x="407101" y="4640169"/>
            <a:ext cx="1765157" cy="194217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3810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09" name="Google Shape;109;p17"/>
          <p:cNvSpPr/>
          <p:nvPr/>
        </p:nvSpPr>
        <p:spPr>
          <a:xfrm rot="-3064564">
            <a:off x="7631325" y="729248"/>
            <a:ext cx="1765184" cy="194195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38100" cap="rnd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10" name="Google Shape;110;p17"/>
          <p:cNvSpPr/>
          <p:nvPr/>
        </p:nvSpPr>
        <p:spPr>
          <a:xfrm>
            <a:off x="235200" y="269400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7"/>
          <p:cNvSpPr/>
          <p:nvPr/>
        </p:nvSpPr>
        <p:spPr>
          <a:xfrm>
            <a:off x="7988550" y="4127025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5328425" y="3261825"/>
            <a:ext cx="2357400" cy="4404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1"/>
          </p:nvPr>
        </p:nvSpPr>
        <p:spPr>
          <a:xfrm>
            <a:off x="1458125" y="1800625"/>
            <a:ext cx="6227700" cy="13698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40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subTitle" idx="1"/>
          </p:nvPr>
        </p:nvSpPr>
        <p:spPr>
          <a:xfrm>
            <a:off x="720000" y="2915125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20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subTitle" idx="2"/>
          </p:nvPr>
        </p:nvSpPr>
        <p:spPr>
          <a:xfrm>
            <a:off x="720000" y="3444525"/>
            <a:ext cx="2336400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ubTitle" idx="3"/>
          </p:nvPr>
        </p:nvSpPr>
        <p:spPr>
          <a:xfrm>
            <a:off x="3403800" y="3444525"/>
            <a:ext cx="2336400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ubTitle" idx="4"/>
          </p:nvPr>
        </p:nvSpPr>
        <p:spPr>
          <a:xfrm>
            <a:off x="6087600" y="3444525"/>
            <a:ext cx="2336400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ubTitle" idx="5"/>
          </p:nvPr>
        </p:nvSpPr>
        <p:spPr>
          <a:xfrm>
            <a:off x="3403800" y="2915125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20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subTitle" idx="6"/>
          </p:nvPr>
        </p:nvSpPr>
        <p:spPr>
          <a:xfrm>
            <a:off x="6087600" y="2915125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20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Kumbh Sans Black"/>
              <a:buNone/>
              <a:defRPr sz="18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33" name="Google Shape;133;p21"/>
          <p:cNvSpPr/>
          <p:nvPr/>
        </p:nvSpPr>
        <p:spPr>
          <a:xfrm>
            <a:off x="-122425" y="4594125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8545225" y="-198750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" name="Google Shape;135;p21"/>
          <p:cNvGrpSpPr/>
          <p:nvPr/>
        </p:nvGrpSpPr>
        <p:grpSpPr>
          <a:xfrm>
            <a:off x="344200" y="372675"/>
            <a:ext cx="638175" cy="657225"/>
            <a:chOff x="295325" y="1733950"/>
            <a:chExt cx="638175" cy="657225"/>
          </a:xfrm>
        </p:grpSpPr>
        <p:sp>
          <p:nvSpPr>
            <p:cNvPr id="136" name="Google Shape;136;p21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7" name="Google Shape;137;p21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8" name="Google Shape;138;p21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subTitle" idx="1"/>
          </p:nvPr>
        </p:nvSpPr>
        <p:spPr>
          <a:xfrm>
            <a:off x="988175" y="1681964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2000"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ubTitle" idx="2"/>
          </p:nvPr>
        </p:nvSpPr>
        <p:spPr>
          <a:xfrm>
            <a:off x="988175" y="3072090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2000"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ubTitle" idx="3"/>
          </p:nvPr>
        </p:nvSpPr>
        <p:spPr>
          <a:xfrm>
            <a:off x="6169500" y="1681964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2000"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ubTitle" idx="4"/>
          </p:nvPr>
        </p:nvSpPr>
        <p:spPr>
          <a:xfrm>
            <a:off x="6169500" y="3072089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2000"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Kumbh Sans Black"/>
              <a:buNone/>
              <a:defRPr sz="1800">
                <a:solidFill>
                  <a:srgbClr val="FF0000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ubTitle" idx="5"/>
          </p:nvPr>
        </p:nvSpPr>
        <p:spPr>
          <a:xfrm>
            <a:off x="988249" y="2220647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6"/>
          </p:nvPr>
        </p:nvSpPr>
        <p:spPr>
          <a:xfrm>
            <a:off x="6169500" y="2220647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ubTitle" idx="7"/>
          </p:nvPr>
        </p:nvSpPr>
        <p:spPr>
          <a:xfrm>
            <a:off x="988249" y="3603897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ubTitle" idx="8"/>
          </p:nvPr>
        </p:nvSpPr>
        <p:spPr>
          <a:xfrm>
            <a:off x="6169500" y="3603897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Kumbh Sans Black"/>
              <a:buNone/>
              <a:defRPr>
                <a:latin typeface="Kumbh Sans Black"/>
                <a:ea typeface="Kumbh Sans Black"/>
                <a:cs typeface="Kumbh Sans Black"/>
                <a:sym typeface="Kumbh Sans Black"/>
              </a:defRPr>
            </a:lvl9pPr>
          </a:lstStyle>
          <a:p>
            <a:endParaRPr/>
          </a:p>
        </p:txBody>
      </p:sp>
      <p:sp>
        <p:nvSpPr>
          <p:cNvPr id="149" name="Google Shape;149;p22"/>
          <p:cNvSpPr/>
          <p:nvPr/>
        </p:nvSpPr>
        <p:spPr>
          <a:xfrm rot="-7588406">
            <a:off x="8459975" y="3985908"/>
            <a:ext cx="342979" cy="1499101"/>
          </a:xfrm>
          <a:custGeom>
            <a:avLst/>
            <a:gdLst/>
            <a:ahLst/>
            <a:cxnLst/>
            <a:rect l="l" t="t" r="r" b="b"/>
            <a:pathLst>
              <a:path w="13718" h="59959" extrusionOk="0">
                <a:moveTo>
                  <a:pt x="0" y="3191"/>
                </a:moveTo>
                <a:cubicBezTo>
                  <a:pt x="3975" y="1700"/>
                  <a:pt x="10756" y="-2053"/>
                  <a:pt x="12655" y="1744"/>
                </a:cubicBezTo>
                <a:cubicBezTo>
                  <a:pt x="17327" y="11084"/>
                  <a:pt x="4249" y="21093"/>
                  <a:pt x="2531" y="31394"/>
                </a:cubicBezTo>
                <a:cubicBezTo>
                  <a:pt x="1857" y="35433"/>
                  <a:pt x="9722" y="36497"/>
                  <a:pt x="10847" y="40434"/>
                </a:cubicBezTo>
                <a:cubicBezTo>
                  <a:pt x="12635" y="46693"/>
                  <a:pt x="10486" y="53450"/>
                  <a:pt x="10486" y="5995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50" name="Google Shape;150;p22"/>
          <p:cNvSpPr/>
          <p:nvPr/>
        </p:nvSpPr>
        <p:spPr>
          <a:xfrm rot="-2018830">
            <a:off x="6940251" y="-273939"/>
            <a:ext cx="2151489" cy="1263727"/>
          </a:xfrm>
          <a:custGeom>
            <a:avLst/>
            <a:gdLst/>
            <a:ahLst/>
            <a:cxnLst/>
            <a:rect l="l" t="t" r="r" b="b"/>
            <a:pathLst>
              <a:path w="86056" h="50547" extrusionOk="0">
                <a:moveTo>
                  <a:pt x="0" y="1755"/>
                </a:moveTo>
                <a:cubicBezTo>
                  <a:pt x="5295" y="-652"/>
                  <a:pt x="13571" y="-854"/>
                  <a:pt x="17356" y="3563"/>
                </a:cubicBezTo>
                <a:cubicBezTo>
                  <a:pt x="23186" y="10366"/>
                  <a:pt x="16466" y="23263"/>
                  <a:pt x="22418" y="29959"/>
                </a:cubicBezTo>
                <a:cubicBezTo>
                  <a:pt x="30900" y="39501"/>
                  <a:pt x="47617" y="35021"/>
                  <a:pt x="60384" y="35021"/>
                </a:cubicBezTo>
                <a:cubicBezTo>
                  <a:pt x="63518" y="35021"/>
                  <a:pt x="67427" y="32958"/>
                  <a:pt x="69785" y="35021"/>
                </a:cubicBezTo>
                <a:cubicBezTo>
                  <a:pt x="73289" y="38086"/>
                  <a:pt x="71867" y="44461"/>
                  <a:pt x="74847" y="48038"/>
                </a:cubicBezTo>
                <a:cubicBezTo>
                  <a:pt x="77244" y="50915"/>
                  <a:pt x="83409" y="51408"/>
                  <a:pt x="86056" y="48761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51" name="Google Shape;151;p22"/>
          <p:cNvSpPr/>
          <p:nvPr/>
        </p:nvSpPr>
        <p:spPr>
          <a:xfrm rot="2398557">
            <a:off x="361461" y="4203461"/>
            <a:ext cx="717069" cy="989171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/>
          <p:nvPr/>
        </p:nvSpPr>
        <p:spPr>
          <a:xfrm>
            <a:off x="8623525" y="1017725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2"/>
          <p:cNvSpPr/>
          <p:nvPr/>
        </p:nvSpPr>
        <p:spPr>
          <a:xfrm>
            <a:off x="-215675" y="412325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accent2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/>
          <p:cNvSpPr/>
          <p:nvPr/>
        </p:nvSpPr>
        <p:spPr>
          <a:xfrm>
            <a:off x="729900" y="540000"/>
            <a:ext cx="7701000" cy="40680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dk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/>
          <p:nvPr/>
        </p:nvSpPr>
        <p:spPr>
          <a:xfrm>
            <a:off x="-9425" y="-22200"/>
            <a:ext cx="722700" cy="516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7"/>
          <p:cNvSpPr/>
          <p:nvPr/>
        </p:nvSpPr>
        <p:spPr>
          <a:xfrm rot="5400000">
            <a:off x="4275100" y="323250"/>
            <a:ext cx="565200" cy="913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7"/>
          <p:cNvSpPr/>
          <p:nvPr/>
        </p:nvSpPr>
        <p:spPr>
          <a:xfrm rot="10800000">
            <a:off x="8484450" y="-11075"/>
            <a:ext cx="722700" cy="520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7"/>
          <p:cNvSpPr/>
          <p:nvPr/>
        </p:nvSpPr>
        <p:spPr>
          <a:xfrm rot="-5400000">
            <a:off x="4316250" y="-4347900"/>
            <a:ext cx="565200" cy="921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mbh Sans Black"/>
              <a:buNone/>
              <a:defRPr sz="3500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6" r:id="rId6"/>
    <p:sldLayoutId id="2147483658" r:id="rId7"/>
    <p:sldLayoutId id="2147483661" r:id="rId8"/>
    <p:sldLayoutId id="2147483663" r:id="rId9"/>
    <p:sldLayoutId id="2147483665" r:id="rId10"/>
    <p:sldLayoutId id="2147483667" r:id="rId11"/>
    <p:sldLayoutId id="2147483668" r:id="rId12"/>
    <p:sldLayoutId id="2147483682" r:id="rId13"/>
    <p:sldLayoutId id="214748368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orient="horz" pos="340">
          <p15:clr>
            <a:srgbClr val="EA4335"/>
          </p15:clr>
        </p15:guide>
        <p15:guide id="3" pos="5311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cion.gob.ec/wp-content/uploads/downloads/2016/03/CURRICULO-DE-EDUCACION-INICIAL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>
            <a:spLocks noGrp="1"/>
          </p:cNvSpPr>
          <p:nvPr>
            <p:ph type="ctrTitle"/>
          </p:nvPr>
        </p:nvSpPr>
        <p:spPr>
          <a:xfrm>
            <a:off x="833303" y="536986"/>
            <a:ext cx="4681500" cy="246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highlight>
                  <a:schemeClr val="accent1"/>
                </a:highlight>
                <a:latin typeface="Kumbh Sans Black"/>
                <a:ea typeface="Kumbh Sans Black"/>
                <a:cs typeface="Kumbh Sans Black"/>
                <a:sym typeface="Kumbh Sans Black"/>
              </a:rPr>
              <a:t>Intr</a:t>
            </a:r>
            <a:r>
              <a:rPr lang="en" sz="3600" dirty="0">
                <a:highlight>
                  <a:schemeClr val="accent1"/>
                </a:highlight>
              </a:rPr>
              <a:t>oducción al Currículo Educativo Ecuatoriano</a:t>
            </a:r>
            <a:endParaRPr sz="3600" dirty="0"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301" name="Google Shape;301;p41"/>
          <p:cNvSpPr txBox="1">
            <a:spLocks noGrp="1"/>
          </p:cNvSpPr>
          <p:nvPr>
            <p:ph type="subTitle" idx="1"/>
          </p:nvPr>
        </p:nvSpPr>
        <p:spPr>
          <a:xfrm>
            <a:off x="133815" y="4004524"/>
            <a:ext cx="2776653" cy="777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Realizado por: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Lcdo. </a:t>
            </a:r>
            <a:r>
              <a:rPr lang="en" dirty="0"/>
              <a:t>Carlos Muñoz Abad</a:t>
            </a:r>
            <a:endParaRPr dirty="0"/>
          </a:p>
        </p:txBody>
      </p:sp>
      <p:grpSp>
        <p:nvGrpSpPr>
          <p:cNvPr id="302" name="Google Shape;302;p41"/>
          <p:cNvGrpSpPr/>
          <p:nvPr/>
        </p:nvGrpSpPr>
        <p:grpSpPr>
          <a:xfrm>
            <a:off x="5869555" y="1154350"/>
            <a:ext cx="2676600" cy="2809192"/>
            <a:chOff x="5869555" y="1154350"/>
            <a:chExt cx="2676600" cy="2809192"/>
          </a:xfrm>
        </p:grpSpPr>
        <p:sp>
          <p:nvSpPr>
            <p:cNvPr id="303" name="Google Shape;303;p41"/>
            <p:cNvSpPr/>
            <p:nvPr/>
          </p:nvSpPr>
          <p:spPr>
            <a:xfrm rot="209837">
              <a:off x="5946406" y="1290376"/>
              <a:ext cx="2522898" cy="2598632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1"/>
            <p:cNvSpPr/>
            <p:nvPr/>
          </p:nvSpPr>
          <p:spPr>
            <a:xfrm rot="210002">
              <a:off x="6867761" y="1181605"/>
              <a:ext cx="899277" cy="213690"/>
            </a:xfrm>
            <a:prstGeom prst="rect">
              <a:avLst/>
            </a:prstGeom>
            <a:solidFill>
              <a:srgbClr val="FFD96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" name="Google Shape;305;p41"/>
          <p:cNvGrpSpPr/>
          <p:nvPr/>
        </p:nvGrpSpPr>
        <p:grpSpPr>
          <a:xfrm rot="-484994" flipH="1">
            <a:off x="5178530" y="1134642"/>
            <a:ext cx="494488" cy="797998"/>
            <a:chOff x="3050950" y="2503050"/>
            <a:chExt cx="260025" cy="419625"/>
          </a:xfrm>
        </p:grpSpPr>
        <p:sp>
          <p:nvSpPr>
            <p:cNvPr id="306" name="Google Shape;306;p41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1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1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" name="Google Shape;309;p41"/>
          <p:cNvSpPr/>
          <p:nvPr/>
        </p:nvSpPr>
        <p:spPr>
          <a:xfrm rot="-367519" flipH="1">
            <a:off x="7190146" y="4495678"/>
            <a:ext cx="1940025" cy="363459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10" name="Google Shape;310;p41"/>
          <p:cNvSpPr/>
          <p:nvPr/>
        </p:nvSpPr>
        <p:spPr>
          <a:xfrm>
            <a:off x="7377725" y="-145887"/>
            <a:ext cx="1766275" cy="756675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19050" cap="rnd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11" name="Google Shape;311;p41"/>
          <p:cNvSpPr/>
          <p:nvPr/>
        </p:nvSpPr>
        <p:spPr>
          <a:xfrm rot="753369">
            <a:off x="2048643" y="158641"/>
            <a:ext cx="1766305" cy="756688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19050" cap="rnd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sp>
      <p:pic>
        <p:nvPicPr>
          <p:cNvPr id="1030" name="Picture 6" descr="Cuatro preguntas para orientar el uso de tecnología en educación - ProFuturo">
            <a:extLst>
              <a:ext uri="{FF2B5EF4-FFF2-40B4-BE49-F238E27FC236}">
                <a16:creationId xmlns:a16="http://schemas.microsoft.com/office/drawing/2014/main" id="{ADBF3E90-8AB2-45C7-86FF-484A360ED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11">
            <a:off x="6081952" y="1426336"/>
            <a:ext cx="2238106" cy="23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4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846" r="15846"/>
          <a:stretch/>
        </p:blipFill>
        <p:spPr>
          <a:xfrm rot="-209343">
            <a:off x="5858871" y="1579001"/>
            <a:ext cx="2553536" cy="2491610"/>
          </a:xfrm>
          <a:prstGeom prst="rect">
            <a:avLst/>
          </a:prstGeom>
        </p:spPr>
      </p:pic>
      <p:sp>
        <p:nvSpPr>
          <p:cNvPr id="387" name="Google Shape;387;p45"/>
          <p:cNvSpPr txBox="1">
            <a:spLocks noGrp="1"/>
          </p:cNvSpPr>
          <p:nvPr>
            <p:ph type="subTitle" idx="1"/>
          </p:nvPr>
        </p:nvSpPr>
        <p:spPr>
          <a:xfrm>
            <a:off x="761538" y="1442725"/>
            <a:ext cx="4163079" cy="572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Es un proceso de gran relevancia en el proceso educativo que articula:</a:t>
            </a:r>
            <a:endParaRPr sz="1200" dirty="0"/>
          </a:p>
        </p:txBody>
      </p:sp>
      <p:grpSp>
        <p:nvGrpSpPr>
          <p:cNvPr id="388" name="Google Shape;388;p45"/>
          <p:cNvGrpSpPr/>
          <p:nvPr/>
        </p:nvGrpSpPr>
        <p:grpSpPr>
          <a:xfrm>
            <a:off x="5659839" y="1224957"/>
            <a:ext cx="2822400" cy="3034969"/>
            <a:chOff x="5277974" y="1239132"/>
            <a:chExt cx="2822400" cy="3034969"/>
          </a:xfrm>
        </p:grpSpPr>
        <p:sp>
          <p:nvSpPr>
            <p:cNvPr id="389" name="Google Shape;389;p45"/>
            <p:cNvSpPr/>
            <p:nvPr/>
          </p:nvSpPr>
          <p:spPr>
            <a:xfrm rot="-171208">
              <a:off x="5345308" y="1440680"/>
              <a:ext cx="2687732" cy="2768242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5"/>
            <p:cNvSpPr/>
            <p:nvPr/>
          </p:nvSpPr>
          <p:spPr>
            <a:xfrm rot="-171260">
              <a:off x="6172683" y="1262839"/>
              <a:ext cx="957888" cy="227386"/>
            </a:xfrm>
            <a:prstGeom prst="rect">
              <a:avLst/>
            </a:prstGeom>
            <a:solidFill>
              <a:srgbClr val="3C78D8">
                <a:alpha val="52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1" name="Google Shape;391;p45"/>
          <p:cNvSpPr/>
          <p:nvPr/>
        </p:nvSpPr>
        <p:spPr>
          <a:xfrm rot="-367519" flipH="1">
            <a:off x="7043546" y="102478"/>
            <a:ext cx="1940025" cy="363459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92" name="Google Shape;392;p45"/>
          <p:cNvSpPr/>
          <p:nvPr/>
        </p:nvSpPr>
        <p:spPr>
          <a:xfrm rot="753369">
            <a:off x="6228716" y="4353666"/>
            <a:ext cx="1766305" cy="756688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19050" cap="rnd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93" name="Google Shape;393;p45"/>
          <p:cNvSpPr/>
          <p:nvPr/>
        </p:nvSpPr>
        <p:spPr>
          <a:xfrm>
            <a:off x="-149503" y="75594"/>
            <a:ext cx="1193225" cy="1301700"/>
          </a:xfrm>
          <a:custGeom>
            <a:avLst/>
            <a:gdLst/>
            <a:ahLst/>
            <a:cxnLst/>
            <a:rect l="l" t="t" r="r" b="b"/>
            <a:pathLst>
              <a:path w="47729" h="52068" extrusionOk="0">
                <a:moveTo>
                  <a:pt x="0" y="0"/>
                </a:moveTo>
                <a:cubicBezTo>
                  <a:pt x="5590" y="509"/>
                  <a:pt x="14021" y="-804"/>
                  <a:pt x="16271" y="4339"/>
                </a:cubicBezTo>
                <a:cubicBezTo>
                  <a:pt x="20090" y="13069"/>
                  <a:pt x="10925" y="24381"/>
                  <a:pt x="15186" y="32904"/>
                </a:cubicBezTo>
                <a:cubicBezTo>
                  <a:pt x="17747" y="38027"/>
                  <a:pt x="27454" y="32201"/>
                  <a:pt x="32181" y="35435"/>
                </a:cubicBezTo>
                <a:cubicBezTo>
                  <a:pt x="35969" y="38027"/>
                  <a:pt x="36690" y="43431"/>
                  <a:pt x="39051" y="47367"/>
                </a:cubicBezTo>
                <a:cubicBezTo>
                  <a:pt x="40743" y="50188"/>
                  <a:pt x="44537" y="51270"/>
                  <a:pt x="47729" y="52068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94" name="Google Shape;394;p45"/>
          <p:cNvSpPr txBox="1">
            <a:spLocks noGrp="1"/>
          </p:cNvSpPr>
          <p:nvPr>
            <p:ph type="title"/>
          </p:nvPr>
        </p:nvSpPr>
        <p:spPr>
          <a:xfrm>
            <a:off x="720000" y="536400"/>
            <a:ext cx="774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0" i="0" dirty="0">
                <a:solidFill>
                  <a:srgbClr val="FFFFFF"/>
                </a:solidFill>
                <a:effectLst/>
                <a:latin typeface="Kumbh Sans Black" panose="020B0604020202020204" charset="0"/>
                <a:cs typeface="Kumbh Sans Black" panose="020B0604020202020204" charset="0"/>
              </a:rPr>
              <a:t>¿</a:t>
            </a:r>
            <a:r>
              <a:rPr lang="en" sz="2800" dirty="0">
                <a:latin typeface="Kumbh Sans Black" panose="020B0604020202020204" charset="0"/>
                <a:cs typeface="Kumbh Sans Black" panose="020B0604020202020204" charset="0"/>
              </a:rPr>
              <a:t>Qué es el currículo?</a:t>
            </a:r>
            <a:endParaRPr sz="2800" dirty="0">
              <a:latin typeface="Kumbh Sans Black" panose="020B0604020202020204" charset="0"/>
              <a:cs typeface="Kumbh Sans Black" panose="020B0604020202020204" charset="0"/>
            </a:endParaRPr>
          </a:p>
        </p:txBody>
      </p:sp>
      <p:sp>
        <p:nvSpPr>
          <p:cNvPr id="395" name="Google Shape;395;p45"/>
          <p:cNvSpPr/>
          <p:nvPr/>
        </p:nvSpPr>
        <p:spPr>
          <a:xfrm rot="2398640">
            <a:off x="5444316" y="566412"/>
            <a:ext cx="509474" cy="702828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45"/>
          <p:cNvSpPr/>
          <p:nvPr/>
        </p:nvSpPr>
        <p:spPr>
          <a:xfrm>
            <a:off x="7821900" y="684261"/>
            <a:ext cx="638100" cy="575400"/>
          </a:xfrm>
          <a:prstGeom prst="mathMultiply">
            <a:avLst>
              <a:gd name="adj1" fmla="val 15402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329A756-1E37-46AA-899D-9BA92C4A4BD5}"/>
              </a:ext>
            </a:extLst>
          </p:cNvPr>
          <p:cNvSpPr/>
          <p:nvPr/>
        </p:nvSpPr>
        <p:spPr>
          <a:xfrm>
            <a:off x="120394" y="2657835"/>
            <a:ext cx="1411024" cy="10800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Fines y objetivos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1F29AD5-3880-4FE4-B4B1-2334C3E6E7B7}"/>
              </a:ext>
            </a:extLst>
          </p:cNvPr>
          <p:cNvSpPr/>
          <p:nvPr/>
        </p:nvSpPr>
        <p:spPr>
          <a:xfrm>
            <a:off x="1809817" y="2453230"/>
            <a:ext cx="1626169" cy="108007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Contenidos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07802974-97FB-44BB-AEB7-071B03D0C93E}"/>
              </a:ext>
            </a:extLst>
          </p:cNvPr>
          <p:cNvSpPr/>
          <p:nvPr/>
        </p:nvSpPr>
        <p:spPr>
          <a:xfrm>
            <a:off x="3533935" y="3719894"/>
            <a:ext cx="1411024" cy="108007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Recursos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CF47B68D-C50A-4BEC-B91D-91E345402702}"/>
              </a:ext>
            </a:extLst>
          </p:cNvPr>
          <p:cNvSpPr/>
          <p:nvPr/>
        </p:nvSpPr>
        <p:spPr>
          <a:xfrm>
            <a:off x="1470538" y="3805962"/>
            <a:ext cx="1690358" cy="11225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Evaluación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48C3F25E-B5B0-4B6E-BDE8-A9791DEAEC00}"/>
              </a:ext>
            </a:extLst>
          </p:cNvPr>
          <p:cNvSpPr/>
          <p:nvPr/>
        </p:nvSpPr>
        <p:spPr>
          <a:xfrm>
            <a:off x="3840391" y="2334710"/>
            <a:ext cx="1665423" cy="119859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Metodología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B104BCEF-0975-4587-9EF1-32A6763642FA}"/>
              </a:ext>
            </a:extLst>
          </p:cNvPr>
          <p:cNvCxnSpPr>
            <a:cxnSpLocks/>
            <a:stCxn id="387" idx="2"/>
          </p:cNvCxnSpPr>
          <p:nvPr/>
        </p:nvCxnSpPr>
        <p:spPr>
          <a:xfrm flipH="1">
            <a:off x="2719429" y="2015426"/>
            <a:ext cx="123649" cy="3659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3848DAB3-F700-4280-B4B8-27AB9A3B731C}"/>
              </a:ext>
            </a:extLst>
          </p:cNvPr>
          <p:cNvCxnSpPr>
            <a:cxnSpLocks/>
            <a:stCxn id="22" idx="6"/>
            <a:endCxn id="25" idx="2"/>
          </p:cNvCxnSpPr>
          <p:nvPr/>
        </p:nvCxnSpPr>
        <p:spPr>
          <a:xfrm flipV="1">
            <a:off x="3435986" y="2934007"/>
            <a:ext cx="404405" cy="59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CFC99761-1F68-4D29-A5C7-78445549621A}"/>
              </a:ext>
            </a:extLst>
          </p:cNvPr>
          <p:cNvCxnSpPr>
            <a:stCxn id="22" idx="2"/>
          </p:cNvCxnSpPr>
          <p:nvPr/>
        </p:nvCxnSpPr>
        <p:spPr>
          <a:xfrm flipH="1">
            <a:off x="1531418" y="2993267"/>
            <a:ext cx="2783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C840CD9A-C8EC-4081-994C-A0EB7C54910E}"/>
              </a:ext>
            </a:extLst>
          </p:cNvPr>
          <p:cNvCxnSpPr>
            <a:cxnSpLocks/>
            <a:stCxn id="22" idx="4"/>
          </p:cNvCxnSpPr>
          <p:nvPr/>
        </p:nvCxnSpPr>
        <p:spPr>
          <a:xfrm flipH="1">
            <a:off x="2420471" y="3533304"/>
            <a:ext cx="202431" cy="200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BB377D49-9037-4084-8FAD-96ECCC9CD7BA}"/>
              </a:ext>
            </a:extLst>
          </p:cNvPr>
          <p:cNvCxnSpPr>
            <a:stCxn id="22" idx="5"/>
          </p:cNvCxnSpPr>
          <p:nvPr/>
        </p:nvCxnSpPr>
        <p:spPr>
          <a:xfrm>
            <a:off x="3197839" y="3375131"/>
            <a:ext cx="440349" cy="358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4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0" i="0" dirty="0">
                <a:solidFill>
                  <a:srgbClr val="FFFFFF"/>
                </a:solidFill>
                <a:effectLst/>
                <a:latin typeface="Kumbh Sans Black" panose="020B0604020202020204" charset="0"/>
                <a:cs typeface="Kumbh Sans Black" panose="020B0604020202020204" charset="0"/>
              </a:rPr>
              <a:t>¿Cómo debe ser la estructura del currículo?</a:t>
            </a:r>
            <a:endParaRPr sz="2800" dirty="0"/>
          </a:p>
        </p:txBody>
      </p:sp>
      <p:sp>
        <p:nvSpPr>
          <p:cNvPr id="321" name="Google Shape;321;p42"/>
          <p:cNvSpPr/>
          <p:nvPr/>
        </p:nvSpPr>
        <p:spPr>
          <a:xfrm>
            <a:off x="2844100" y="4485700"/>
            <a:ext cx="2937850" cy="433900"/>
          </a:xfrm>
          <a:custGeom>
            <a:avLst/>
            <a:gdLst/>
            <a:ahLst/>
            <a:cxnLst/>
            <a:rect l="l" t="t" r="r" b="b"/>
            <a:pathLst>
              <a:path w="117514" h="17356" extrusionOk="0">
                <a:moveTo>
                  <a:pt x="0" y="17356"/>
                </a:moveTo>
                <a:cubicBezTo>
                  <a:pt x="12129" y="3878"/>
                  <a:pt x="35151" y="3604"/>
                  <a:pt x="53152" y="5785"/>
                </a:cubicBezTo>
                <a:cubicBezTo>
                  <a:pt x="66183" y="7364"/>
                  <a:pt x="78506" y="16820"/>
                  <a:pt x="91480" y="14825"/>
                </a:cubicBezTo>
                <a:cubicBezTo>
                  <a:pt x="101350" y="13307"/>
                  <a:pt x="108584" y="4471"/>
                  <a:pt x="117514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22" name="Google Shape;322;p42"/>
          <p:cNvSpPr/>
          <p:nvPr/>
        </p:nvSpPr>
        <p:spPr>
          <a:xfrm rot="-1147608">
            <a:off x="438812" y="2637382"/>
            <a:ext cx="741032" cy="882510"/>
          </a:xfrm>
          <a:custGeom>
            <a:avLst/>
            <a:gdLst/>
            <a:ahLst/>
            <a:cxnLst/>
            <a:rect l="l" t="t" r="r" b="b"/>
            <a:pathLst>
              <a:path w="50983" h="58215" extrusionOk="0">
                <a:moveTo>
                  <a:pt x="50983" y="0"/>
                </a:moveTo>
                <a:cubicBezTo>
                  <a:pt x="43340" y="0"/>
                  <a:pt x="36066" y="7144"/>
                  <a:pt x="32904" y="14102"/>
                </a:cubicBezTo>
                <a:cubicBezTo>
                  <a:pt x="28772" y="23194"/>
                  <a:pt x="29158" y="34198"/>
                  <a:pt x="23865" y="42667"/>
                </a:cubicBezTo>
                <a:cubicBezTo>
                  <a:pt x="18833" y="50718"/>
                  <a:pt x="9494" y="58215"/>
                  <a:pt x="0" y="58215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23" name="Google Shape;323;p42"/>
          <p:cNvSpPr/>
          <p:nvPr/>
        </p:nvSpPr>
        <p:spPr>
          <a:xfrm rot="-9536031">
            <a:off x="5493399" y="1070339"/>
            <a:ext cx="577102" cy="796091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42"/>
          <p:cNvSpPr/>
          <p:nvPr/>
        </p:nvSpPr>
        <p:spPr>
          <a:xfrm rot="7326488">
            <a:off x="-22443" y="222794"/>
            <a:ext cx="750155" cy="786716"/>
          </a:xfrm>
          <a:custGeom>
            <a:avLst/>
            <a:gdLst/>
            <a:ahLst/>
            <a:cxnLst/>
            <a:rect l="l" t="t" r="r" b="b"/>
            <a:pathLst>
              <a:path w="54009" h="58214" extrusionOk="0">
                <a:moveTo>
                  <a:pt x="0" y="58214"/>
                </a:moveTo>
                <a:cubicBezTo>
                  <a:pt x="3155" y="51274"/>
                  <a:pt x="7231" y="42908"/>
                  <a:pt x="14463" y="40497"/>
                </a:cubicBezTo>
                <a:cubicBezTo>
                  <a:pt x="24915" y="37012"/>
                  <a:pt x="39214" y="42502"/>
                  <a:pt x="47005" y="34711"/>
                </a:cubicBezTo>
                <a:cubicBezTo>
                  <a:pt x="55231" y="26485"/>
                  <a:pt x="55829" y="10402"/>
                  <a:pt x="50621" y="0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04C71FC-8249-4374-B829-D3BA6DD7F2F9}"/>
              </a:ext>
            </a:extLst>
          </p:cNvPr>
          <p:cNvSpPr/>
          <p:nvPr/>
        </p:nvSpPr>
        <p:spPr>
          <a:xfrm>
            <a:off x="935894" y="1468384"/>
            <a:ext cx="3065930" cy="57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Clara, coherente y completa.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2A6FB20-2393-44BB-83EE-688228F9FA75}"/>
              </a:ext>
            </a:extLst>
          </p:cNvPr>
          <p:cNvSpPr/>
          <p:nvPr/>
        </p:nvSpPr>
        <p:spPr>
          <a:xfrm>
            <a:off x="1901021" y="1967638"/>
            <a:ext cx="3266215" cy="572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s-EC" sz="1200" dirty="0"/>
              <a:t>Los objetivos deben ser medibles y definidos.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D902685-2114-4357-BCB7-5A61470A8F2E}"/>
              </a:ext>
            </a:extLst>
          </p:cNvPr>
          <p:cNvSpPr/>
          <p:nvPr/>
        </p:nvSpPr>
        <p:spPr>
          <a:xfrm>
            <a:off x="3377901" y="2474146"/>
            <a:ext cx="2581835" cy="57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Los contenidos organizados de manera lógica y coherente.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A69C508-470C-4B50-969D-DAA091FD2DAF}"/>
              </a:ext>
            </a:extLst>
          </p:cNvPr>
          <p:cNvSpPr/>
          <p:nvPr/>
        </p:nvSpPr>
        <p:spPr>
          <a:xfrm>
            <a:off x="4572000" y="3026563"/>
            <a:ext cx="3453205" cy="572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s-EC" sz="1200" dirty="0"/>
              <a:t>Las estrategias ajustadas a las necesidades individuales de cada estudiante.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A5D1A28-FB90-480A-9BC8-57EBC3C1F6A0}"/>
              </a:ext>
            </a:extLst>
          </p:cNvPr>
          <p:cNvSpPr/>
          <p:nvPr/>
        </p:nvSpPr>
        <p:spPr>
          <a:xfrm>
            <a:off x="6119867" y="3616199"/>
            <a:ext cx="2581835" cy="57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Evaluación determina el progreso y si se han alcanzado los objetivos.</a:t>
            </a:r>
          </a:p>
        </p:txBody>
      </p:sp>
      <p:pic>
        <p:nvPicPr>
          <p:cNvPr id="2050" name="Picture 2" descr="1,255,819 en la categoría «Cumplir objetivos» de fotos e imágenes de stock  libres de regalías | Shutterstock">
            <a:extLst>
              <a:ext uri="{FF2B5EF4-FFF2-40B4-BE49-F238E27FC236}">
                <a16:creationId xmlns:a16="http://schemas.microsoft.com/office/drawing/2014/main" id="{3AB74AA5-F7E2-4F24-AABF-FDC75F7B9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770" y="1177702"/>
            <a:ext cx="1861126" cy="1394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"/>
          <p:cNvSpPr txBox="1">
            <a:spLocks noGrp="1"/>
          </p:cNvSpPr>
          <p:nvPr>
            <p:ph type="subTitle" idx="1"/>
          </p:nvPr>
        </p:nvSpPr>
        <p:spPr>
          <a:xfrm>
            <a:off x="715700" y="2523306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  <a:latin typeface="Kumbh Sans Black"/>
                <a:ea typeface="Kumbh Sans Black"/>
                <a:cs typeface="Kumbh Sans Black"/>
                <a:sym typeface="Kumbh Sans Black"/>
              </a:rPr>
              <a:t>Pefil de salida (Fines)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88" name="Google Shape;488;p49"/>
          <p:cNvSpPr txBox="1">
            <a:spLocks noGrp="1"/>
          </p:cNvSpPr>
          <p:nvPr>
            <p:ph type="subTitle" idx="2"/>
          </p:nvPr>
        </p:nvSpPr>
        <p:spPr>
          <a:xfrm>
            <a:off x="601718" y="3015311"/>
            <a:ext cx="2688100" cy="14032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 la descripción de los desempeños esenciales que debe demostrar el niño al finalizar la Educación Inicial en todas sus modalidades.</a:t>
            </a:r>
            <a:endParaRPr sz="1200" dirty="0"/>
          </a:p>
        </p:txBody>
      </p:sp>
      <p:sp>
        <p:nvSpPr>
          <p:cNvPr id="489" name="Google Shape;489;p49"/>
          <p:cNvSpPr txBox="1">
            <a:spLocks noGrp="1"/>
          </p:cNvSpPr>
          <p:nvPr>
            <p:ph type="subTitle" idx="3"/>
          </p:nvPr>
        </p:nvSpPr>
        <p:spPr>
          <a:xfrm>
            <a:off x="3802327" y="3012085"/>
            <a:ext cx="2336400" cy="11999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Son campos generales de desarrollo y aprendizaje, que responden a la formación integral de los niños y orientan las diferentes oportunidades de aprendizaje. </a:t>
            </a:r>
            <a:endParaRPr sz="1200" dirty="0"/>
          </a:p>
        </p:txBody>
      </p:sp>
      <p:sp>
        <p:nvSpPr>
          <p:cNvPr id="490" name="Google Shape;490;p49"/>
          <p:cNvSpPr txBox="1">
            <a:spLocks noGrp="1"/>
          </p:cNvSpPr>
          <p:nvPr>
            <p:ph type="subTitle" idx="4"/>
          </p:nvPr>
        </p:nvSpPr>
        <p:spPr>
          <a:xfrm>
            <a:off x="6458035" y="3130532"/>
            <a:ext cx="2336400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Son espacios curriculares más específicos, que se derivan de los ejes de desarrollo y aprendizaje.</a:t>
            </a:r>
            <a:endParaRPr sz="1200" dirty="0"/>
          </a:p>
        </p:txBody>
      </p:sp>
      <p:sp>
        <p:nvSpPr>
          <p:cNvPr id="491" name="Google Shape;491;p49"/>
          <p:cNvSpPr txBox="1">
            <a:spLocks noGrp="1"/>
          </p:cNvSpPr>
          <p:nvPr>
            <p:ph type="subTitle" idx="5"/>
          </p:nvPr>
        </p:nvSpPr>
        <p:spPr>
          <a:xfrm>
            <a:off x="3586852" y="2498095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  <a:latin typeface="Kumbh Sans Black"/>
                <a:ea typeface="Kumbh Sans Black"/>
                <a:cs typeface="Kumbh Sans Black"/>
                <a:sym typeface="Kumbh Sans Black"/>
              </a:rPr>
              <a:t>Ejes de desarollo (campos generales)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92" name="Google Shape;492;p49"/>
          <p:cNvSpPr txBox="1">
            <a:spLocks noGrp="1"/>
          </p:cNvSpPr>
          <p:nvPr>
            <p:ph type="subTitle" idx="6"/>
          </p:nvPr>
        </p:nvSpPr>
        <p:spPr>
          <a:xfrm>
            <a:off x="6354202" y="2457730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rgbClr val="0070C0"/>
                </a:solidFill>
                <a:latin typeface="Kumbh Sans Black"/>
                <a:ea typeface="Kumbh Sans Black"/>
                <a:cs typeface="Kumbh Sans Black"/>
                <a:sym typeface="Kumbh Sans Black"/>
              </a:rPr>
              <a:t>Á</a:t>
            </a:r>
            <a:r>
              <a:rPr lang="en" sz="1600" b="1" dirty="0">
                <a:solidFill>
                  <a:srgbClr val="0070C0"/>
                </a:solidFill>
                <a:latin typeface="Kumbh Sans Black"/>
                <a:ea typeface="Kumbh Sans Black"/>
                <a:cs typeface="Kumbh Sans Black"/>
                <a:sym typeface="Kumbh Sans Black"/>
              </a:rPr>
              <a:t>mbitos de desarrollo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</a:rPr>
              <a:t>(campos específicos)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93" name="Google Shape;493;p49"/>
          <p:cNvSpPr/>
          <p:nvPr/>
        </p:nvSpPr>
        <p:spPr>
          <a:xfrm>
            <a:off x="4125750" y="1829275"/>
            <a:ext cx="8925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9"/>
          <p:cNvSpPr/>
          <p:nvPr/>
        </p:nvSpPr>
        <p:spPr>
          <a:xfrm>
            <a:off x="6809550" y="1829275"/>
            <a:ext cx="8925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5" name="Google Shape;495;p49"/>
          <p:cNvGrpSpPr/>
          <p:nvPr/>
        </p:nvGrpSpPr>
        <p:grpSpPr>
          <a:xfrm>
            <a:off x="6960976" y="1572125"/>
            <a:ext cx="507083" cy="503936"/>
            <a:chOff x="-61354075" y="1940500"/>
            <a:chExt cx="314275" cy="312325"/>
          </a:xfrm>
        </p:grpSpPr>
        <p:sp>
          <p:nvSpPr>
            <p:cNvPr id="496" name="Google Shape;496;p49"/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9"/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9"/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9"/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49"/>
          <p:cNvSpPr/>
          <p:nvPr/>
        </p:nvSpPr>
        <p:spPr>
          <a:xfrm>
            <a:off x="1660854" y="1565146"/>
            <a:ext cx="446092" cy="510915"/>
          </a:xfrm>
          <a:custGeom>
            <a:avLst/>
            <a:gdLst/>
            <a:ahLst/>
            <a:cxnLst/>
            <a:rect l="l" t="t" r="r" b="b"/>
            <a:pathLst>
              <a:path w="11059" h="12666" extrusionOk="0">
                <a:moveTo>
                  <a:pt x="4285" y="789"/>
                </a:moveTo>
                <a:cubicBezTo>
                  <a:pt x="4758" y="789"/>
                  <a:pt x="5136" y="1135"/>
                  <a:pt x="5136" y="1608"/>
                </a:cubicBezTo>
                <a:lnTo>
                  <a:pt x="5136" y="4128"/>
                </a:lnTo>
                <a:cubicBezTo>
                  <a:pt x="4190" y="4317"/>
                  <a:pt x="3466" y="5168"/>
                  <a:pt x="3466" y="6144"/>
                </a:cubicBezTo>
                <a:cubicBezTo>
                  <a:pt x="3466" y="6365"/>
                  <a:pt x="3655" y="6585"/>
                  <a:pt x="3907" y="6585"/>
                </a:cubicBezTo>
                <a:cubicBezTo>
                  <a:pt x="4127" y="6585"/>
                  <a:pt x="4285" y="6365"/>
                  <a:pt x="4285" y="6144"/>
                </a:cubicBezTo>
                <a:cubicBezTo>
                  <a:pt x="4285" y="5577"/>
                  <a:pt x="4663" y="5168"/>
                  <a:pt x="5136" y="4947"/>
                </a:cubicBezTo>
                <a:lnTo>
                  <a:pt x="5136" y="8192"/>
                </a:lnTo>
                <a:cubicBezTo>
                  <a:pt x="5136" y="8665"/>
                  <a:pt x="4758" y="9011"/>
                  <a:pt x="4285" y="9011"/>
                </a:cubicBezTo>
                <a:cubicBezTo>
                  <a:pt x="3938" y="9011"/>
                  <a:pt x="3592" y="8791"/>
                  <a:pt x="3497" y="8381"/>
                </a:cubicBezTo>
                <a:cubicBezTo>
                  <a:pt x="3434" y="8318"/>
                  <a:pt x="3277" y="8192"/>
                  <a:pt x="3119" y="8192"/>
                </a:cubicBezTo>
                <a:cubicBezTo>
                  <a:pt x="2962" y="8192"/>
                  <a:pt x="2899" y="8255"/>
                  <a:pt x="2647" y="8255"/>
                </a:cubicBezTo>
                <a:cubicBezTo>
                  <a:pt x="1544" y="8255"/>
                  <a:pt x="1544" y="6617"/>
                  <a:pt x="2647" y="6617"/>
                </a:cubicBezTo>
                <a:cubicBezTo>
                  <a:pt x="2867" y="6617"/>
                  <a:pt x="3025" y="6428"/>
                  <a:pt x="3025" y="6176"/>
                </a:cubicBezTo>
                <a:cubicBezTo>
                  <a:pt x="3025" y="5955"/>
                  <a:pt x="2836" y="5735"/>
                  <a:pt x="2647" y="5735"/>
                </a:cubicBezTo>
                <a:cubicBezTo>
                  <a:pt x="2080" y="5735"/>
                  <a:pt x="1607" y="6018"/>
                  <a:pt x="1292" y="6428"/>
                </a:cubicBezTo>
                <a:cubicBezTo>
                  <a:pt x="1103" y="6270"/>
                  <a:pt x="977" y="6018"/>
                  <a:pt x="977" y="5735"/>
                </a:cubicBezTo>
                <a:cubicBezTo>
                  <a:pt x="977" y="5483"/>
                  <a:pt x="1103" y="5325"/>
                  <a:pt x="1166" y="5199"/>
                </a:cubicBezTo>
                <a:cubicBezTo>
                  <a:pt x="1323" y="5042"/>
                  <a:pt x="1323" y="4790"/>
                  <a:pt x="1166" y="4632"/>
                </a:cubicBezTo>
                <a:cubicBezTo>
                  <a:pt x="662" y="4097"/>
                  <a:pt x="1103" y="3277"/>
                  <a:pt x="1828" y="3277"/>
                </a:cubicBezTo>
                <a:cubicBezTo>
                  <a:pt x="2048" y="3277"/>
                  <a:pt x="2237" y="3340"/>
                  <a:pt x="2395" y="3498"/>
                </a:cubicBezTo>
                <a:cubicBezTo>
                  <a:pt x="2473" y="3577"/>
                  <a:pt x="2584" y="3616"/>
                  <a:pt x="2694" y="3616"/>
                </a:cubicBezTo>
                <a:cubicBezTo>
                  <a:pt x="2804" y="3616"/>
                  <a:pt x="2914" y="3577"/>
                  <a:pt x="2993" y="3498"/>
                </a:cubicBezTo>
                <a:cubicBezTo>
                  <a:pt x="3151" y="3340"/>
                  <a:pt x="3151" y="3057"/>
                  <a:pt x="2993" y="2899"/>
                </a:cubicBezTo>
                <a:cubicBezTo>
                  <a:pt x="2678" y="2584"/>
                  <a:pt x="2269" y="2427"/>
                  <a:pt x="1828" y="2427"/>
                </a:cubicBezTo>
                <a:cubicBezTo>
                  <a:pt x="1828" y="1954"/>
                  <a:pt x="2174" y="1608"/>
                  <a:pt x="2647" y="1608"/>
                </a:cubicBezTo>
                <a:cubicBezTo>
                  <a:pt x="2773" y="1608"/>
                  <a:pt x="2836" y="1639"/>
                  <a:pt x="2962" y="1702"/>
                </a:cubicBezTo>
                <a:cubicBezTo>
                  <a:pt x="3000" y="1713"/>
                  <a:pt x="3040" y="1718"/>
                  <a:pt x="3079" y="1718"/>
                </a:cubicBezTo>
                <a:cubicBezTo>
                  <a:pt x="3264" y="1718"/>
                  <a:pt x="3445" y="1601"/>
                  <a:pt x="3497" y="1419"/>
                </a:cubicBezTo>
                <a:cubicBezTo>
                  <a:pt x="3592" y="1072"/>
                  <a:pt x="3938" y="789"/>
                  <a:pt x="4285" y="789"/>
                </a:cubicBezTo>
                <a:close/>
                <a:moveTo>
                  <a:pt x="6711" y="915"/>
                </a:moveTo>
                <a:cubicBezTo>
                  <a:pt x="7057" y="915"/>
                  <a:pt x="7404" y="1135"/>
                  <a:pt x="7498" y="1545"/>
                </a:cubicBezTo>
                <a:cubicBezTo>
                  <a:pt x="7547" y="1715"/>
                  <a:pt x="7708" y="1828"/>
                  <a:pt x="7880" y="1828"/>
                </a:cubicBezTo>
                <a:cubicBezTo>
                  <a:pt x="7931" y="1828"/>
                  <a:pt x="7983" y="1818"/>
                  <a:pt x="8034" y="1797"/>
                </a:cubicBezTo>
                <a:cubicBezTo>
                  <a:pt x="8160" y="1765"/>
                  <a:pt x="8223" y="1734"/>
                  <a:pt x="8349" y="1734"/>
                </a:cubicBezTo>
                <a:cubicBezTo>
                  <a:pt x="8822" y="1734"/>
                  <a:pt x="9168" y="2080"/>
                  <a:pt x="9168" y="2553"/>
                </a:cubicBezTo>
                <a:cubicBezTo>
                  <a:pt x="8759" y="2553"/>
                  <a:pt x="8318" y="2710"/>
                  <a:pt x="8003" y="3025"/>
                </a:cubicBezTo>
                <a:cubicBezTo>
                  <a:pt x="7845" y="3183"/>
                  <a:pt x="7845" y="3467"/>
                  <a:pt x="8003" y="3624"/>
                </a:cubicBezTo>
                <a:cubicBezTo>
                  <a:pt x="8081" y="3703"/>
                  <a:pt x="8192" y="3742"/>
                  <a:pt x="8302" y="3742"/>
                </a:cubicBezTo>
                <a:cubicBezTo>
                  <a:pt x="8412" y="3742"/>
                  <a:pt x="8522" y="3703"/>
                  <a:pt x="8601" y="3624"/>
                </a:cubicBezTo>
                <a:cubicBezTo>
                  <a:pt x="8759" y="3467"/>
                  <a:pt x="8948" y="3372"/>
                  <a:pt x="9168" y="3372"/>
                </a:cubicBezTo>
                <a:cubicBezTo>
                  <a:pt x="9893" y="3372"/>
                  <a:pt x="10271" y="4191"/>
                  <a:pt x="9798" y="4758"/>
                </a:cubicBezTo>
                <a:cubicBezTo>
                  <a:pt x="9735" y="4853"/>
                  <a:pt x="9735" y="5073"/>
                  <a:pt x="9830" y="5231"/>
                </a:cubicBezTo>
                <a:cubicBezTo>
                  <a:pt x="9956" y="5357"/>
                  <a:pt x="10050" y="5514"/>
                  <a:pt x="10050" y="5798"/>
                </a:cubicBezTo>
                <a:cubicBezTo>
                  <a:pt x="10050" y="6050"/>
                  <a:pt x="9924" y="6302"/>
                  <a:pt x="9735" y="6459"/>
                </a:cubicBezTo>
                <a:cubicBezTo>
                  <a:pt x="9420" y="6050"/>
                  <a:pt x="8948" y="5798"/>
                  <a:pt x="8381" y="5798"/>
                </a:cubicBezTo>
                <a:cubicBezTo>
                  <a:pt x="8160" y="5798"/>
                  <a:pt x="8003" y="5987"/>
                  <a:pt x="8003" y="6207"/>
                </a:cubicBezTo>
                <a:cubicBezTo>
                  <a:pt x="8003" y="6459"/>
                  <a:pt x="8192" y="6648"/>
                  <a:pt x="8381" y="6648"/>
                </a:cubicBezTo>
                <a:cubicBezTo>
                  <a:pt x="9483" y="6648"/>
                  <a:pt x="9483" y="8318"/>
                  <a:pt x="8381" y="8318"/>
                </a:cubicBezTo>
                <a:cubicBezTo>
                  <a:pt x="8255" y="8318"/>
                  <a:pt x="8192" y="8255"/>
                  <a:pt x="8066" y="8224"/>
                </a:cubicBezTo>
                <a:cubicBezTo>
                  <a:pt x="8021" y="8211"/>
                  <a:pt x="7976" y="8205"/>
                  <a:pt x="7931" y="8205"/>
                </a:cubicBezTo>
                <a:cubicBezTo>
                  <a:pt x="7752" y="8205"/>
                  <a:pt x="7580" y="8306"/>
                  <a:pt x="7530" y="8507"/>
                </a:cubicBezTo>
                <a:cubicBezTo>
                  <a:pt x="7435" y="8854"/>
                  <a:pt x="7089" y="9137"/>
                  <a:pt x="6742" y="9137"/>
                </a:cubicBezTo>
                <a:cubicBezTo>
                  <a:pt x="6270" y="9137"/>
                  <a:pt x="5892" y="8759"/>
                  <a:pt x="5892" y="8318"/>
                </a:cubicBezTo>
                <a:lnTo>
                  <a:pt x="5892" y="5073"/>
                </a:lnTo>
                <a:cubicBezTo>
                  <a:pt x="6364" y="5231"/>
                  <a:pt x="6742" y="5703"/>
                  <a:pt x="6742" y="6270"/>
                </a:cubicBezTo>
                <a:cubicBezTo>
                  <a:pt x="6742" y="6491"/>
                  <a:pt x="6931" y="6680"/>
                  <a:pt x="7120" y="6680"/>
                </a:cubicBezTo>
                <a:cubicBezTo>
                  <a:pt x="7341" y="6680"/>
                  <a:pt x="7530" y="6491"/>
                  <a:pt x="7530" y="6270"/>
                </a:cubicBezTo>
                <a:cubicBezTo>
                  <a:pt x="7530" y="5262"/>
                  <a:pt x="6805" y="4412"/>
                  <a:pt x="5860" y="4254"/>
                </a:cubicBezTo>
                <a:lnTo>
                  <a:pt x="5860" y="1734"/>
                </a:lnTo>
                <a:cubicBezTo>
                  <a:pt x="5860" y="1261"/>
                  <a:pt x="6207" y="915"/>
                  <a:pt x="6711" y="915"/>
                </a:cubicBezTo>
                <a:close/>
                <a:moveTo>
                  <a:pt x="5514" y="9358"/>
                </a:moveTo>
                <a:cubicBezTo>
                  <a:pt x="5829" y="9736"/>
                  <a:pt x="6270" y="9925"/>
                  <a:pt x="6774" y="9925"/>
                </a:cubicBezTo>
                <a:lnTo>
                  <a:pt x="6774" y="10209"/>
                </a:lnTo>
                <a:lnTo>
                  <a:pt x="4285" y="10209"/>
                </a:lnTo>
                <a:lnTo>
                  <a:pt x="4285" y="9925"/>
                </a:lnTo>
                <a:cubicBezTo>
                  <a:pt x="4789" y="9925"/>
                  <a:pt x="5230" y="9673"/>
                  <a:pt x="5514" y="9358"/>
                </a:cubicBezTo>
                <a:close/>
                <a:moveTo>
                  <a:pt x="6648" y="11028"/>
                </a:moveTo>
                <a:cubicBezTo>
                  <a:pt x="6522" y="11500"/>
                  <a:pt x="6049" y="11847"/>
                  <a:pt x="5514" y="11847"/>
                </a:cubicBezTo>
                <a:cubicBezTo>
                  <a:pt x="4978" y="11847"/>
                  <a:pt x="4537" y="11500"/>
                  <a:pt x="4316" y="11028"/>
                </a:cubicBezTo>
                <a:close/>
                <a:moveTo>
                  <a:pt x="4285" y="1"/>
                </a:moveTo>
                <a:cubicBezTo>
                  <a:pt x="3686" y="1"/>
                  <a:pt x="3151" y="316"/>
                  <a:pt x="2867" y="820"/>
                </a:cubicBezTo>
                <a:cubicBezTo>
                  <a:pt x="2796" y="811"/>
                  <a:pt x="2724" y="806"/>
                  <a:pt x="2654" y="806"/>
                </a:cubicBezTo>
                <a:cubicBezTo>
                  <a:pt x="1762" y="806"/>
                  <a:pt x="977" y="1526"/>
                  <a:pt x="977" y="2490"/>
                </a:cubicBezTo>
                <a:lnTo>
                  <a:pt x="977" y="2679"/>
                </a:lnTo>
                <a:cubicBezTo>
                  <a:pt x="851" y="2742"/>
                  <a:pt x="756" y="2836"/>
                  <a:pt x="630" y="2962"/>
                </a:cubicBezTo>
                <a:cubicBezTo>
                  <a:pt x="63" y="3498"/>
                  <a:pt x="0" y="4286"/>
                  <a:pt x="347" y="4947"/>
                </a:cubicBezTo>
                <a:cubicBezTo>
                  <a:pt x="189" y="5199"/>
                  <a:pt x="126" y="5514"/>
                  <a:pt x="126" y="5766"/>
                </a:cubicBezTo>
                <a:cubicBezTo>
                  <a:pt x="126" y="6365"/>
                  <a:pt x="441" y="6932"/>
                  <a:pt x="945" y="7184"/>
                </a:cubicBezTo>
                <a:cubicBezTo>
                  <a:pt x="819" y="8192"/>
                  <a:pt x="1576" y="9043"/>
                  <a:pt x="2584" y="9043"/>
                </a:cubicBezTo>
                <a:lnTo>
                  <a:pt x="2836" y="9043"/>
                </a:lnTo>
                <a:cubicBezTo>
                  <a:pt x="2993" y="9326"/>
                  <a:pt x="3182" y="9515"/>
                  <a:pt x="3434" y="9673"/>
                </a:cubicBezTo>
                <a:lnTo>
                  <a:pt x="3434" y="10587"/>
                </a:lnTo>
                <a:cubicBezTo>
                  <a:pt x="3434" y="11721"/>
                  <a:pt x="4379" y="12666"/>
                  <a:pt x="5514" y="12666"/>
                </a:cubicBezTo>
                <a:cubicBezTo>
                  <a:pt x="6648" y="12666"/>
                  <a:pt x="7593" y="11721"/>
                  <a:pt x="7593" y="10587"/>
                </a:cubicBezTo>
                <a:lnTo>
                  <a:pt x="7593" y="9673"/>
                </a:lnTo>
                <a:cubicBezTo>
                  <a:pt x="7845" y="9515"/>
                  <a:pt x="8066" y="9326"/>
                  <a:pt x="8192" y="9043"/>
                </a:cubicBezTo>
                <a:lnTo>
                  <a:pt x="8444" y="9043"/>
                </a:lnTo>
                <a:cubicBezTo>
                  <a:pt x="9420" y="9043"/>
                  <a:pt x="10208" y="8129"/>
                  <a:pt x="10082" y="7153"/>
                </a:cubicBezTo>
                <a:cubicBezTo>
                  <a:pt x="10586" y="6869"/>
                  <a:pt x="10901" y="6333"/>
                  <a:pt x="10901" y="5735"/>
                </a:cubicBezTo>
                <a:cubicBezTo>
                  <a:pt x="10901" y="5451"/>
                  <a:pt x="10838" y="5136"/>
                  <a:pt x="10680" y="4916"/>
                </a:cubicBezTo>
                <a:cubicBezTo>
                  <a:pt x="11059" y="4317"/>
                  <a:pt x="10933" y="3498"/>
                  <a:pt x="10428" y="2962"/>
                </a:cubicBezTo>
                <a:cubicBezTo>
                  <a:pt x="10302" y="2836"/>
                  <a:pt x="10208" y="2742"/>
                  <a:pt x="10082" y="2679"/>
                </a:cubicBezTo>
                <a:lnTo>
                  <a:pt x="10082" y="2490"/>
                </a:lnTo>
                <a:cubicBezTo>
                  <a:pt x="10082" y="1576"/>
                  <a:pt x="9326" y="820"/>
                  <a:pt x="8444" y="820"/>
                </a:cubicBezTo>
                <a:lnTo>
                  <a:pt x="8192" y="820"/>
                </a:lnTo>
                <a:cubicBezTo>
                  <a:pt x="7908" y="316"/>
                  <a:pt x="7372" y="1"/>
                  <a:pt x="6774" y="1"/>
                </a:cubicBezTo>
                <a:cubicBezTo>
                  <a:pt x="6270" y="1"/>
                  <a:pt x="5829" y="222"/>
                  <a:pt x="5514" y="537"/>
                </a:cubicBezTo>
                <a:cubicBezTo>
                  <a:pt x="5199" y="190"/>
                  <a:pt x="4758" y="1"/>
                  <a:pt x="42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" name="Google Shape;501;p49"/>
          <p:cNvGrpSpPr/>
          <p:nvPr/>
        </p:nvGrpSpPr>
        <p:grpSpPr>
          <a:xfrm>
            <a:off x="4300446" y="1704239"/>
            <a:ext cx="510915" cy="511560"/>
            <a:chOff x="-61784125" y="1931250"/>
            <a:chExt cx="316650" cy="317050"/>
          </a:xfrm>
        </p:grpSpPr>
        <p:sp>
          <p:nvSpPr>
            <p:cNvPr id="502" name="Google Shape;502;p49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9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9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9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49"/>
          <p:cNvGrpSpPr/>
          <p:nvPr/>
        </p:nvGrpSpPr>
        <p:grpSpPr>
          <a:xfrm rot="-2552681">
            <a:off x="2782457" y="1068067"/>
            <a:ext cx="494427" cy="797900"/>
            <a:chOff x="3050950" y="2503050"/>
            <a:chExt cx="260025" cy="419625"/>
          </a:xfrm>
        </p:grpSpPr>
        <p:sp>
          <p:nvSpPr>
            <p:cNvPr id="507" name="Google Shape;507;p49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9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9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0" name="Google Shape;510;p49"/>
          <p:cNvSpPr/>
          <p:nvPr/>
        </p:nvSpPr>
        <p:spPr>
          <a:xfrm>
            <a:off x="1381448" y="1380141"/>
            <a:ext cx="962100" cy="9621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49"/>
          <p:cNvSpPr/>
          <p:nvPr/>
        </p:nvSpPr>
        <p:spPr>
          <a:xfrm>
            <a:off x="4074854" y="1385869"/>
            <a:ext cx="962100" cy="9621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49"/>
          <p:cNvSpPr/>
          <p:nvPr/>
        </p:nvSpPr>
        <p:spPr>
          <a:xfrm>
            <a:off x="6738736" y="1337073"/>
            <a:ext cx="962100" cy="9621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49"/>
          <p:cNvSpPr/>
          <p:nvPr/>
        </p:nvSpPr>
        <p:spPr>
          <a:xfrm rot="-5174334">
            <a:off x="8288515" y="4064869"/>
            <a:ext cx="342968" cy="1499056"/>
          </a:xfrm>
          <a:custGeom>
            <a:avLst/>
            <a:gdLst/>
            <a:ahLst/>
            <a:cxnLst/>
            <a:rect l="l" t="t" r="r" b="b"/>
            <a:pathLst>
              <a:path w="13718" h="59959" extrusionOk="0">
                <a:moveTo>
                  <a:pt x="0" y="3191"/>
                </a:moveTo>
                <a:cubicBezTo>
                  <a:pt x="3975" y="1700"/>
                  <a:pt x="10756" y="-2053"/>
                  <a:pt x="12655" y="1744"/>
                </a:cubicBezTo>
                <a:cubicBezTo>
                  <a:pt x="17327" y="11084"/>
                  <a:pt x="4249" y="21093"/>
                  <a:pt x="2531" y="31394"/>
                </a:cubicBezTo>
                <a:cubicBezTo>
                  <a:pt x="1857" y="35433"/>
                  <a:pt x="9722" y="36497"/>
                  <a:pt x="10847" y="40434"/>
                </a:cubicBezTo>
                <a:cubicBezTo>
                  <a:pt x="12635" y="46693"/>
                  <a:pt x="10486" y="53450"/>
                  <a:pt x="10486" y="59959"/>
                </a:cubicBezTo>
              </a:path>
            </a:pathLst>
          </a:custGeom>
          <a:noFill/>
          <a:ln w="3810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15" name="Google Shape;515;p49"/>
          <p:cNvSpPr/>
          <p:nvPr/>
        </p:nvSpPr>
        <p:spPr>
          <a:xfrm rot="-5618440" flipH="1">
            <a:off x="8669671" y="-82005"/>
            <a:ext cx="195779" cy="603911"/>
          </a:xfrm>
          <a:custGeom>
            <a:avLst/>
            <a:gdLst/>
            <a:ahLst/>
            <a:cxnLst/>
            <a:rect l="l" t="t" r="r" b="b"/>
            <a:pathLst>
              <a:path w="7831" h="24156" extrusionOk="0">
                <a:moveTo>
                  <a:pt x="2683" y="1802"/>
                </a:moveTo>
                <a:cubicBezTo>
                  <a:pt x="2687" y="1835"/>
                  <a:pt x="2690" y="1867"/>
                  <a:pt x="2696" y="1902"/>
                </a:cubicBezTo>
                <a:cubicBezTo>
                  <a:pt x="2669" y="1903"/>
                  <a:pt x="2641" y="1910"/>
                  <a:pt x="2615" y="1918"/>
                </a:cubicBezTo>
                <a:cubicBezTo>
                  <a:pt x="2638" y="1879"/>
                  <a:pt x="2661" y="1841"/>
                  <a:pt x="2682" y="1802"/>
                </a:cubicBezTo>
                <a:close/>
                <a:moveTo>
                  <a:pt x="2366" y="2332"/>
                </a:moveTo>
                <a:cubicBezTo>
                  <a:pt x="2379" y="2441"/>
                  <a:pt x="2446" y="2536"/>
                  <a:pt x="2542" y="2588"/>
                </a:cubicBezTo>
                <a:cubicBezTo>
                  <a:pt x="2781" y="2720"/>
                  <a:pt x="3037" y="2809"/>
                  <a:pt x="3286" y="2809"/>
                </a:cubicBezTo>
                <a:cubicBezTo>
                  <a:pt x="3510" y="2809"/>
                  <a:pt x="3728" y="2737"/>
                  <a:pt x="3924" y="2560"/>
                </a:cubicBezTo>
                <a:cubicBezTo>
                  <a:pt x="3989" y="2502"/>
                  <a:pt x="4043" y="2432"/>
                  <a:pt x="4082" y="2354"/>
                </a:cubicBezTo>
                <a:cubicBezTo>
                  <a:pt x="4199" y="2622"/>
                  <a:pt x="4301" y="2895"/>
                  <a:pt x="4415" y="3136"/>
                </a:cubicBezTo>
                <a:cubicBezTo>
                  <a:pt x="4802" y="3947"/>
                  <a:pt x="5348" y="4664"/>
                  <a:pt x="5581" y="5542"/>
                </a:cubicBezTo>
                <a:cubicBezTo>
                  <a:pt x="5299" y="5835"/>
                  <a:pt x="5086" y="6194"/>
                  <a:pt x="4804" y="6480"/>
                </a:cubicBezTo>
                <a:cubicBezTo>
                  <a:pt x="4565" y="5859"/>
                  <a:pt x="4280" y="5111"/>
                  <a:pt x="3623" y="4991"/>
                </a:cubicBezTo>
                <a:cubicBezTo>
                  <a:pt x="3571" y="4981"/>
                  <a:pt x="3521" y="4977"/>
                  <a:pt x="3473" y="4977"/>
                </a:cubicBezTo>
                <a:cubicBezTo>
                  <a:pt x="2788" y="4977"/>
                  <a:pt x="2447" y="5900"/>
                  <a:pt x="2098" y="6456"/>
                </a:cubicBezTo>
                <a:cubicBezTo>
                  <a:pt x="1684" y="6147"/>
                  <a:pt x="1449" y="5553"/>
                  <a:pt x="970" y="5308"/>
                </a:cubicBezTo>
                <a:cubicBezTo>
                  <a:pt x="965" y="5306"/>
                  <a:pt x="958" y="5306"/>
                  <a:pt x="954" y="5303"/>
                </a:cubicBezTo>
                <a:cubicBezTo>
                  <a:pt x="983" y="4918"/>
                  <a:pt x="1022" y="4516"/>
                  <a:pt x="1227" y="4215"/>
                </a:cubicBezTo>
                <a:cubicBezTo>
                  <a:pt x="1534" y="3760"/>
                  <a:pt x="1825" y="3297"/>
                  <a:pt x="2087" y="2812"/>
                </a:cubicBezTo>
                <a:cubicBezTo>
                  <a:pt x="2175" y="2650"/>
                  <a:pt x="2270" y="2492"/>
                  <a:pt x="2366" y="2332"/>
                </a:cubicBezTo>
                <a:close/>
                <a:moveTo>
                  <a:pt x="5878" y="6373"/>
                </a:moveTo>
                <a:lnTo>
                  <a:pt x="5878" y="6373"/>
                </a:lnTo>
                <a:cubicBezTo>
                  <a:pt x="5882" y="6680"/>
                  <a:pt x="5865" y="6991"/>
                  <a:pt x="5916" y="7293"/>
                </a:cubicBezTo>
                <a:cubicBezTo>
                  <a:pt x="5981" y="7690"/>
                  <a:pt x="6005" y="8098"/>
                  <a:pt x="6028" y="8504"/>
                </a:cubicBezTo>
                <a:cubicBezTo>
                  <a:pt x="5906" y="8618"/>
                  <a:pt x="5816" y="8764"/>
                  <a:pt x="5730" y="8919"/>
                </a:cubicBezTo>
                <a:cubicBezTo>
                  <a:pt x="5594" y="9169"/>
                  <a:pt x="5464" y="9485"/>
                  <a:pt x="5512" y="9771"/>
                </a:cubicBezTo>
                <a:cubicBezTo>
                  <a:pt x="5527" y="9851"/>
                  <a:pt x="5603" y="9893"/>
                  <a:pt x="5678" y="9893"/>
                </a:cubicBezTo>
                <a:cubicBezTo>
                  <a:pt x="5708" y="9893"/>
                  <a:pt x="5738" y="9886"/>
                  <a:pt x="5763" y="9872"/>
                </a:cubicBezTo>
                <a:cubicBezTo>
                  <a:pt x="5927" y="9782"/>
                  <a:pt x="6023" y="9629"/>
                  <a:pt x="6096" y="9457"/>
                </a:cubicBezTo>
                <a:cubicBezTo>
                  <a:pt x="6142" y="9948"/>
                  <a:pt x="6184" y="10439"/>
                  <a:pt x="6228" y="10930"/>
                </a:cubicBezTo>
                <a:cubicBezTo>
                  <a:pt x="6212" y="10951"/>
                  <a:pt x="6195" y="10972"/>
                  <a:pt x="6181" y="10993"/>
                </a:cubicBezTo>
                <a:cubicBezTo>
                  <a:pt x="6008" y="11231"/>
                  <a:pt x="5680" y="11748"/>
                  <a:pt x="5846" y="12050"/>
                </a:cubicBezTo>
                <a:cubicBezTo>
                  <a:pt x="5882" y="12116"/>
                  <a:pt x="5956" y="12153"/>
                  <a:pt x="6030" y="12153"/>
                </a:cubicBezTo>
                <a:cubicBezTo>
                  <a:pt x="6083" y="12153"/>
                  <a:pt x="6136" y="12134"/>
                  <a:pt x="6173" y="12093"/>
                </a:cubicBezTo>
                <a:cubicBezTo>
                  <a:pt x="6254" y="12003"/>
                  <a:pt x="6270" y="11897"/>
                  <a:pt x="6303" y="11785"/>
                </a:cubicBezTo>
                <a:cubicBezTo>
                  <a:pt x="6303" y="11784"/>
                  <a:pt x="6303" y="11782"/>
                  <a:pt x="6304" y="11782"/>
                </a:cubicBezTo>
                <a:cubicBezTo>
                  <a:pt x="6350" y="12284"/>
                  <a:pt x="6397" y="12788"/>
                  <a:pt x="6447" y="13291"/>
                </a:cubicBezTo>
                <a:cubicBezTo>
                  <a:pt x="6366" y="13424"/>
                  <a:pt x="6285" y="13557"/>
                  <a:pt x="6202" y="13689"/>
                </a:cubicBezTo>
                <a:cubicBezTo>
                  <a:pt x="6104" y="13842"/>
                  <a:pt x="6028" y="13912"/>
                  <a:pt x="6082" y="14092"/>
                </a:cubicBezTo>
                <a:cubicBezTo>
                  <a:pt x="6100" y="14152"/>
                  <a:pt x="6149" y="14178"/>
                  <a:pt x="6205" y="14178"/>
                </a:cubicBezTo>
                <a:cubicBezTo>
                  <a:pt x="6213" y="14178"/>
                  <a:pt x="6221" y="14178"/>
                  <a:pt x="6229" y="14177"/>
                </a:cubicBezTo>
                <a:cubicBezTo>
                  <a:pt x="6358" y="14157"/>
                  <a:pt x="6446" y="14068"/>
                  <a:pt x="6514" y="13953"/>
                </a:cubicBezTo>
                <a:cubicBezTo>
                  <a:pt x="6561" y="14427"/>
                  <a:pt x="6607" y="14904"/>
                  <a:pt x="6647" y="15380"/>
                </a:cubicBezTo>
                <a:cubicBezTo>
                  <a:pt x="6543" y="15500"/>
                  <a:pt x="6446" y="15629"/>
                  <a:pt x="6358" y="15762"/>
                </a:cubicBezTo>
                <a:cubicBezTo>
                  <a:pt x="6257" y="15913"/>
                  <a:pt x="6179" y="16082"/>
                  <a:pt x="6083" y="16237"/>
                </a:cubicBezTo>
                <a:cubicBezTo>
                  <a:pt x="6010" y="16359"/>
                  <a:pt x="5901" y="16481"/>
                  <a:pt x="5865" y="16617"/>
                </a:cubicBezTo>
                <a:cubicBezTo>
                  <a:pt x="5841" y="16717"/>
                  <a:pt x="5919" y="16827"/>
                  <a:pt x="6020" y="16827"/>
                </a:cubicBezTo>
                <a:cubicBezTo>
                  <a:pt x="6036" y="16827"/>
                  <a:pt x="6052" y="16825"/>
                  <a:pt x="6069" y="16819"/>
                </a:cubicBezTo>
                <a:cubicBezTo>
                  <a:pt x="6324" y="16734"/>
                  <a:pt x="6436" y="16408"/>
                  <a:pt x="6532" y="16182"/>
                </a:cubicBezTo>
                <a:cubicBezTo>
                  <a:pt x="6586" y="16055"/>
                  <a:pt x="6633" y="15923"/>
                  <a:pt x="6685" y="15795"/>
                </a:cubicBezTo>
                <a:cubicBezTo>
                  <a:pt x="6737" y="16406"/>
                  <a:pt x="6782" y="17017"/>
                  <a:pt x="6823" y="17629"/>
                </a:cubicBezTo>
                <a:cubicBezTo>
                  <a:pt x="6761" y="17713"/>
                  <a:pt x="6701" y="17796"/>
                  <a:pt x="6646" y="17882"/>
                </a:cubicBezTo>
                <a:cubicBezTo>
                  <a:pt x="6517" y="18085"/>
                  <a:pt x="6314" y="18263"/>
                  <a:pt x="6212" y="18476"/>
                </a:cubicBezTo>
                <a:cubicBezTo>
                  <a:pt x="6147" y="18610"/>
                  <a:pt x="6242" y="18756"/>
                  <a:pt x="6373" y="18756"/>
                </a:cubicBezTo>
                <a:cubicBezTo>
                  <a:pt x="6403" y="18756"/>
                  <a:pt x="6435" y="18748"/>
                  <a:pt x="6467" y="18731"/>
                </a:cubicBezTo>
                <a:cubicBezTo>
                  <a:pt x="6652" y="18630"/>
                  <a:pt x="6774" y="18402"/>
                  <a:pt x="6859" y="18204"/>
                </a:cubicBezTo>
                <a:cubicBezTo>
                  <a:pt x="6891" y="18767"/>
                  <a:pt x="6919" y="19331"/>
                  <a:pt x="6940" y="19893"/>
                </a:cubicBezTo>
                <a:cubicBezTo>
                  <a:pt x="6620" y="20290"/>
                  <a:pt x="6134" y="20732"/>
                  <a:pt x="6399" y="21084"/>
                </a:cubicBezTo>
                <a:cubicBezTo>
                  <a:pt x="6437" y="21134"/>
                  <a:pt x="6496" y="21167"/>
                  <a:pt x="6554" y="21167"/>
                </a:cubicBezTo>
                <a:cubicBezTo>
                  <a:pt x="6593" y="21167"/>
                  <a:pt x="6633" y="21152"/>
                  <a:pt x="6667" y="21118"/>
                </a:cubicBezTo>
                <a:cubicBezTo>
                  <a:pt x="6769" y="21015"/>
                  <a:pt x="6784" y="20893"/>
                  <a:pt x="6820" y="20757"/>
                </a:cubicBezTo>
                <a:cubicBezTo>
                  <a:pt x="6849" y="20643"/>
                  <a:pt x="6901" y="20532"/>
                  <a:pt x="6958" y="20428"/>
                </a:cubicBezTo>
                <a:cubicBezTo>
                  <a:pt x="6971" y="20861"/>
                  <a:pt x="6981" y="21295"/>
                  <a:pt x="6985" y="21729"/>
                </a:cubicBezTo>
                <a:cubicBezTo>
                  <a:pt x="6685" y="22022"/>
                  <a:pt x="6369" y="22306"/>
                  <a:pt x="6202" y="22700"/>
                </a:cubicBezTo>
                <a:cubicBezTo>
                  <a:pt x="6168" y="22776"/>
                  <a:pt x="6155" y="22875"/>
                  <a:pt x="6205" y="22948"/>
                </a:cubicBezTo>
                <a:cubicBezTo>
                  <a:pt x="6171" y="22966"/>
                  <a:pt x="6135" y="22984"/>
                  <a:pt x="6098" y="23002"/>
                </a:cubicBezTo>
                <a:cubicBezTo>
                  <a:pt x="6129" y="22077"/>
                  <a:pt x="5940" y="21110"/>
                  <a:pt x="5841" y="20204"/>
                </a:cubicBezTo>
                <a:cubicBezTo>
                  <a:pt x="5662" y="18572"/>
                  <a:pt x="5439" y="16936"/>
                  <a:pt x="5317" y="15299"/>
                </a:cubicBezTo>
                <a:cubicBezTo>
                  <a:pt x="5195" y="13665"/>
                  <a:pt x="5200" y="12029"/>
                  <a:pt x="5163" y="10393"/>
                </a:cubicBezTo>
                <a:cubicBezTo>
                  <a:pt x="5148" y="9784"/>
                  <a:pt x="5116" y="9185"/>
                  <a:pt x="5041" y="8579"/>
                </a:cubicBezTo>
                <a:cubicBezTo>
                  <a:pt x="4997" y="8226"/>
                  <a:pt x="4935" y="7800"/>
                  <a:pt x="4952" y="7399"/>
                </a:cubicBezTo>
                <a:cubicBezTo>
                  <a:pt x="5340" y="7130"/>
                  <a:pt x="5581" y="6722"/>
                  <a:pt x="5878" y="6373"/>
                </a:cubicBezTo>
                <a:close/>
                <a:moveTo>
                  <a:pt x="884" y="6100"/>
                </a:moveTo>
                <a:cubicBezTo>
                  <a:pt x="1171" y="6488"/>
                  <a:pt x="1440" y="6929"/>
                  <a:pt x="1836" y="7184"/>
                </a:cubicBezTo>
                <a:cubicBezTo>
                  <a:pt x="1703" y="7641"/>
                  <a:pt x="1714" y="8377"/>
                  <a:pt x="1711" y="8499"/>
                </a:cubicBezTo>
                <a:cubicBezTo>
                  <a:pt x="1690" y="9904"/>
                  <a:pt x="1784" y="11309"/>
                  <a:pt x="1872" y="12710"/>
                </a:cubicBezTo>
                <a:cubicBezTo>
                  <a:pt x="1932" y="13694"/>
                  <a:pt x="1955" y="14694"/>
                  <a:pt x="2064" y="15673"/>
                </a:cubicBezTo>
                <a:cubicBezTo>
                  <a:pt x="2342" y="18162"/>
                  <a:pt x="2340" y="20659"/>
                  <a:pt x="2362" y="23158"/>
                </a:cubicBezTo>
                <a:cubicBezTo>
                  <a:pt x="2322" y="23148"/>
                  <a:pt x="2285" y="23140"/>
                  <a:pt x="2248" y="23127"/>
                </a:cubicBezTo>
                <a:lnTo>
                  <a:pt x="2249" y="23127"/>
                </a:lnTo>
                <a:cubicBezTo>
                  <a:pt x="1996" y="23054"/>
                  <a:pt x="1536" y="22957"/>
                  <a:pt x="1261" y="22783"/>
                </a:cubicBezTo>
                <a:cubicBezTo>
                  <a:pt x="1290" y="22724"/>
                  <a:pt x="1271" y="22636"/>
                  <a:pt x="1197" y="22626"/>
                </a:cubicBezTo>
                <a:cubicBezTo>
                  <a:pt x="1167" y="22623"/>
                  <a:pt x="1140" y="22620"/>
                  <a:pt x="1116" y="22618"/>
                </a:cubicBezTo>
                <a:cubicBezTo>
                  <a:pt x="1173" y="19594"/>
                  <a:pt x="916" y="16564"/>
                  <a:pt x="890" y="13540"/>
                </a:cubicBezTo>
                <a:cubicBezTo>
                  <a:pt x="877" y="12135"/>
                  <a:pt x="789" y="10732"/>
                  <a:pt x="763" y="9327"/>
                </a:cubicBezTo>
                <a:cubicBezTo>
                  <a:pt x="749" y="8616"/>
                  <a:pt x="760" y="7906"/>
                  <a:pt x="789" y="7197"/>
                </a:cubicBezTo>
                <a:cubicBezTo>
                  <a:pt x="791" y="7161"/>
                  <a:pt x="793" y="7126"/>
                  <a:pt x="794" y="7090"/>
                </a:cubicBezTo>
                <a:cubicBezTo>
                  <a:pt x="810" y="6773"/>
                  <a:pt x="862" y="6433"/>
                  <a:pt x="884" y="6100"/>
                </a:cubicBezTo>
                <a:close/>
                <a:moveTo>
                  <a:pt x="3504" y="5790"/>
                </a:moveTo>
                <a:cubicBezTo>
                  <a:pt x="3667" y="5790"/>
                  <a:pt x="4200" y="7136"/>
                  <a:pt x="4288" y="7327"/>
                </a:cubicBezTo>
                <a:cubicBezTo>
                  <a:pt x="4321" y="7394"/>
                  <a:pt x="4376" y="7449"/>
                  <a:pt x="4444" y="7480"/>
                </a:cubicBezTo>
                <a:cubicBezTo>
                  <a:pt x="4334" y="8127"/>
                  <a:pt x="4444" y="8851"/>
                  <a:pt x="4470" y="9472"/>
                </a:cubicBezTo>
                <a:cubicBezTo>
                  <a:pt x="4540" y="11187"/>
                  <a:pt x="4438" y="12910"/>
                  <a:pt x="4513" y="14629"/>
                </a:cubicBezTo>
                <a:cubicBezTo>
                  <a:pt x="4589" y="16351"/>
                  <a:pt x="4804" y="18071"/>
                  <a:pt x="4986" y="19783"/>
                </a:cubicBezTo>
                <a:cubicBezTo>
                  <a:pt x="5106" y="20918"/>
                  <a:pt x="5176" y="22053"/>
                  <a:pt x="5267" y="23186"/>
                </a:cubicBezTo>
                <a:cubicBezTo>
                  <a:pt x="5264" y="23204"/>
                  <a:pt x="5260" y="23220"/>
                  <a:pt x="5260" y="23238"/>
                </a:cubicBezTo>
                <a:cubicBezTo>
                  <a:pt x="5026" y="23277"/>
                  <a:pt x="4799" y="23301"/>
                  <a:pt x="4602" y="23324"/>
                </a:cubicBezTo>
                <a:cubicBezTo>
                  <a:pt x="4333" y="23354"/>
                  <a:pt x="4064" y="23373"/>
                  <a:pt x="3795" y="23373"/>
                </a:cubicBezTo>
                <a:cubicBezTo>
                  <a:pt x="3634" y="23373"/>
                  <a:pt x="3473" y="23366"/>
                  <a:pt x="3311" y="23352"/>
                </a:cubicBezTo>
                <a:cubicBezTo>
                  <a:pt x="3238" y="23345"/>
                  <a:pt x="3165" y="23334"/>
                  <a:pt x="3092" y="23324"/>
                </a:cubicBezTo>
                <a:cubicBezTo>
                  <a:pt x="3092" y="19991"/>
                  <a:pt x="2823" y="16692"/>
                  <a:pt x="2588" y="13369"/>
                </a:cubicBezTo>
                <a:cubicBezTo>
                  <a:pt x="2495" y="12057"/>
                  <a:pt x="2422" y="10743"/>
                  <a:pt x="2355" y="9428"/>
                </a:cubicBezTo>
                <a:cubicBezTo>
                  <a:pt x="2327" y="8890"/>
                  <a:pt x="2313" y="8351"/>
                  <a:pt x="2308" y="7812"/>
                </a:cubicBezTo>
                <a:cubicBezTo>
                  <a:pt x="2308" y="7646"/>
                  <a:pt x="2313" y="7480"/>
                  <a:pt x="2327" y="7316"/>
                </a:cubicBezTo>
                <a:cubicBezTo>
                  <a:pt x="2386" y="7299"/>
                  <a:pt x="2440" y="7267"/>
                  <a:pt x="2480" y="7221"/>
                </a:cubicBezTo>
                <a:cubicBezTo>
                  <a:pt x="2867" y="6804"/>
                  <a:pt x="3035" y="6143"/>
                  <a:pt x="3487" y="5796"/>
                </a:cubicBezTo>
                <a:cubicBezTo>
                  <a:pt x="3492" y="5792"/>
                  <a:pt x="3497" y="5790"/>
                  <a:pt x="3504" y="5790"/>
                </a:cubicBezTo>
                <a:close/>
                <a:moveTo>
                  <a:pt x="3256" y="1"/>
                </a:moveTo>
                <a:cubicBezTo>
                  <a:pt x="3223" y="1"/>
                  <a:pt x="3189" y="6"/>
                  <a:pt x="3157" y="14"/>
                </a:cubicBezTo>
                <a:lnTo>
                  <a:pt x="3150" y="17"/>
                </a:lnTo>
                <a:cubicBezTo>
                  <a:pt x="3135" y="20"/>
                  <a:pt x="3121" y="27"/>
                  <a:pt x="3106" y="33"/>
                </a:cubicBezTo>
                <a:cubicBezTo>
                  <a:pt x="3098" y="37"/>
                  <a:pt x="3092" y="40"/>
                  <a:pt x="3085" y="43"/>
                </a:cubicBezTo>
                <a:cubicBezTo>
                  <a:pt x="3075" y="50"/>
                  <a:pt x="3066" y="55"/>
                  <a:pt x="3056" y="60"/>
                </a:cubicBezTo>
                <a:cubicBezTo>
                  <a:pt x="3051" y="63"/>
                  <a:pt x="3046" y="68"/>
                  <a:pt x="3041" y="71"/>
                </a:cubicBezTo>
                <a:cubicBezTo>
                  <a:pt x="3018" y="87"/>
                  <a:pt x="2997" y="105"/>
                  <a:pt x="2979" y="126"/>
                </a:cubicBezTo>
                <a:cubicBezTo>
                  <a:pt x="2945" y="165"/>
                  <a:pt x="2918" y="211"/>
                  <a:pt x="2903" y="261"/>
                </a:cubicBezTo>
                <a:cubicBezTo>
                  <a:pt x="2849" y="372"/>
                  <a:pt x="2797" y="484"/>
                  <a:pt x="2752" y="594"/>
                </a:cubicBezTo>
                <a:cubicBezTo>
                  <a:pt x="2227" y="894"/>
                  <a:pt x="2007" y="1713"/>
                  <a:pt x="1599" y="2180"/>
                </a:cubicBezTo>
                <a:cubicBezTo>
                  <a:pt x="1417" y="2391"/>
                  <a:pt x="1306" y="2710"/>
                  <a:pt x="1167" y="2954"/>
                </a:cubicBezTo>
                <a:cubicBezTo>
                  <a:pt x="993" y="3261"/>
                  <a:pt x="799" y="3557"/>
                  <a:pt x="606" y="3853"/>
                </a:cubicBezTo>
                <a:cubicBezTo>
                  <a:pt x="373" y="4210"/>
                  <a:pt x="313" y="4666"/>
                  <a:pt x="324" y="5111"/>
                </a:cubicBezTo>
                <a:cubicBezTo>
                  <a:pt x="167" y="5596"/>
                  <a:pt x="89" y="6103"/>
                  <a:pt x="92" y="6613"/>
                </a:cubicBezTo>
                <a:cubicBezTo>
                  <a:pt x="61" y="6843"/>
                  <a:pt x="71" y="7077"/>
                  <a:pt x="118" y="7304"/>
                </a:cubicBezTo>
                <a:cubicBezTo>
                  <a:pt x="69" y="7912"/>
                  <a:pt x="51" y="8524"/>
                  <a:pt x="37" y="9112"/>
                </a:cubicBezTo>
                <a:cubicBezTo>
                  <a:pt x="1" y="10589"/>
                  <a:pt x="67" y="12067"/>
                  <a:pt x="61" y="13543"/>
                </a:cubicBezTo>
                <a:cubicBezTo>
                  <a:pt x="46" y="16604"/>
                  <a:pt x="108" y="19674"/>
                  <a:pt x="183" y="22734"/>
                </a:cubicBezTo>
                <a:cubicBezTo>
                  <a:pt x="190" y="23040"/>
                  <a:pt x="409" y="23179"/>
                  <a:pt x="632" y="23179"/>
                </a:cubicBezTo>
                <a:cubicBezTo>
                  <a:pt x="713" y="23179"/>
                  <a:pt x="795" y="23161"/>
                  <a:pt x="867" y="23126"/>
                </a:cubicBezTo>
                <a:cubicBezTo>
                  <a:pt x="1295" y="23535"/>
                  <a:pt x="1814" y="23797"/>
                  <a:pt x="2370" y="23955"/>
                </a:cubicBezTo>
                <a:lnTo>
                  <a:pt x="2370" y="24021"/>
                </a:lnTo>
                <a:cubicBezTo>
                  <a:pt x="2610" y="24070"/>
                  <a:pt x="2853" y="24113"/>
                  <a:pt x="3095" y="24148"/>
                </a:cubicBezTo>
                <a:cubicBezTo>
                  <a:pt x="3096" y="24132"/>
                  <a:pt x="3098" y="24117"/>
                  <a:pt x="3096" y="24103"/>
                </a:cubicBezTo>
                <a:lnTo>
                  <a:pt x="3096" y="24103"/>
                </a:lnTo>
                <a:cubicBezTo>
                  <a:pt x="3375" y="24139"/>
                  <a:pt x="3658" y="24155"/>
                  <a:pt x="3939" y="24155"/>
                </a:cubicBezTo>
                <a:cubicBezTo>
                  <a:pt x="4275" y="24155"/>
                  <a:pt x="4609" y="24132"/>
                  <a:pt x="4932" y="24093"/>
                </a:cubicBezTo>
                <a:cubicBezTo>
                  <a:pt x="5630" y="24008"/>
                  <a:pt x="7338" y="23672"/>
                  <a:pt x="7441" y="22792"/>
                </a:cubicBezTo>
                <a:cubicBezTo>
                  <a:pt x="7641" y="22779"/>
                  <a:pt x="7831" y="22646"/>
                  <a:pt x="7831" y="22387"/>
                </a:cubicBezTo>
                <a:cubicBezTo>
                  <a:pt x="7821" y="19349"/>
                  <a:pt x="7592" y="16313"/>
                  <a:pt x="7275" y="13297"/>
                </a:cubicBezTo>
                <a:cubicBezTo>
                  <a:pt x="7127" y="11904"/>
                  <a:pt x="7016" y="10511"/>
                  <a:pt x="6886" y="9117"/>
                </a:cubicBezTo>
                <a:cubicBezTo>
                  <a:pt x="6829" y="8509"/>
                  <a:pt x="6886" y="7810"/>
                  <a:pt x="6729" y="7225"/>
                </a:cubicBezTo>
                <a:cubicBezTo>
                  <a:pt x="6576" y="6656"/>
                  <a:pt x="6746" y="6035"/>
                  <a:pt x="6590" y="5454"/>
                </a:cubicBezTo>
                <a:cubicBezTo>
                  <a:pt x="6558" y="5337"/>
                  <a:pt x="6472" y="5241"/>
                  <a:pt x="6360" y="5194"/>
                </a:cubicBezTo>
                <a:cubicBezTo>
                  <a:pt x="6055" y="4204"/>
                  <a:pt x="5412" y="3376"/>
                  <a:pt x="4974" y="2443"/>
                </a:cubicBezTo>
                <a:cubicBezTo>
                  <a:pt x="4807" y="2084"/>
                  <a:pt x="4623" y="1609"/>
                  <a:pt x="4361" y="1217"/>
                </a:cubicBezTo>
                <a:cubicBezTo>
                  <a:pt x="4361" y="1150"/>
                  <a:pt x="4352" y="1084"/>
                  <a:pt x="4332" y="1020"/>
                </a:cubicBezTo>
                <a:cubicBezTo>
                  <a:pt x="4278" y="861"/>
                  <a:pt x="4155" y="752"/>
                  <a:pt x="4010" y="674"/>
                </a:cubicBezTo>
                <a:cubicBezTo>
                  <a:pt x="3885" y="440"/>
                  <a:pt x="3722" y="237"/>
                  <a:pt x="3501" y="100"/>
                </a:cubicBezTo>
                <a:cubicBezTo>
                  <a:pt x="3444" y="45"/>
                  <a:pt x="3371" y="11"/>
                  <a:pt x="3293" y="3"/>
                </a:cubicBezTo>
                <a:lnTo>
                  <a:pt x="328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542;p51">
            <a:extLst>
              <a:ext uri="{FF2B5EF4-FFF2-40B4-BE49-F238E27FC236}">
                <a16:creationId xmlns:a16="http://schemas.microsoft.com/office/drawing/2014/main" id="{33A4EC67-F348-44AB-BE44-BB6E2E431B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Elementos estructurales del currículo</a:t>
            </a:r>
            <a:endParaRPr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0"/>
          <p:cNvGrpSpPr/>
          <p:nvPr/>
        </p:nvGrpSpPr>
        <p:grpSpPr>
          <a:xfrm>
            <a:off x="3769061" y="1"/>
            <a:ext cx="1367715" cy="1226372"/>
            <a:chOff x="5161594" y="1272195"/>
            <a:chExt cx="2697600" cy="2950263"/>
          </a:xfrm>
        </p:grpSpPr>
        <p:sp>
          <p:nvSpPr>
            <p:cNvPr id="524" name="Google Shape;524;p50"/>
            <p:cNvSpPr/>
            <p:nvPr/>
          </p:nvSpPr>
          <p:spPr>
            <a:xfrm rot="12279">
              <a:off x="5166535" y="1449549"/>
              <a:ext cx="2687717" cy="2768118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50"/>
            <p:cNvSpPr/>
            <p:nvPr/>
          </p:nvSpPr>
          <p:spPr>
            <a:xfrm rot="12920">
              <a:off x="6071486" y="1273994"/>
              <a:ext cx="957907" cy="227402"/>
            </a:xfrm>
            <a:prstGeom prst="rect">
              <a:avLst/>
            </a:prstGeom>
            <a:solidFill>
              <a:srgbClr val="FFD96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7" name="Google Shape;527;p50"/>
          <p:cNvSpPr/>
          <p:nvPr/>
        </p:nvSpPr>
        <p:spPr>
          <a:xfrm rot="-1692236">
            <a:off x="7253558" y="321154"/>
            <a:ext cx="1578483" cy="872448"/>
          </a:xfrm>
          <a:custGeom>
            <a:avLst/>
            <a:gdLst/>
            <a:ahLst/>
            <a:cxnLst/>
            <a:rect l="l" t="t" r="r" b="b"/>
            <a:pathLst>
              <a:path w="50983" h="58215" extrusionOk="0">
                <a:moveTo>
                  <a:pt x="50983" y="0"/>
                </a:moveTo>
                <a:cubicBezTo>
                  <a:pt x="43340" y="0"/>
                  <a:pt x="36066" y="7144"/>
                  <a:pt x="32904" y="14102"/>
                </a:cubicBezTo>
                <a:cubicBezTo>
                  <a:pt x="28772" y="23194"/>
                  <a:pt x="29158" y="34198"/>
                  <a:pt x="23865" y="42667"/>
                </a:cubicBezTo>
                <a:cubicBezTo>
                  <a:pt x="18833" y="50718"/>
                  <a:pt x="9494" y="58215"/>
                  <a:pt x="0" y="58215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28" name="Google Shape;528;p50"/>
          <p:cNvSpPr/>
          <p:nvPr/>
        </p:nvSpPr>
        <p:spPr>
          <a:xfrm rot="10312914">
            <a:off x="2176812" y="1777177"/>
            <a:ext cx="431640" cy="66067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FA9D8F1-98ED-43B5-9A4D-389635DBD76F}"/>
              </a:ext>
            </a:extLst>
          </p:cNvPr>
          <p:cNvSpPr/>
          <p:nvPr/>
        </p:nvSpPr>
        <p:spPr>
          <a:xfrm>
            <a:off x="3944619" y="276082"/>
            <a:ext cx="1016598" cy="7459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Ejemplo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425137F-B71A-48E8-B79E-2CCCB9061D8D}"/>
              </a:ext>
            </a:extLst>
          </p:cNvPr>
          <p:cNvSpPr/>
          <p:nvPr/>
        </p:nvSpPr>
        <p:spPr>
          <a:xfrm>
            <a:off x="270246" y="2593938"/>
            <a:ext cx="2663573" cy="24191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3C8264C-5FA5-401B-9866-BE4AE94D4BB0}"/>
              </a:ext>
            </a:extLst>
          </p:cNvPr>
          <p:cNvSpPr/>
          <p:nvPr/>
        </p:nvSpPr>
        <p:spPr>
          <a:xfrm>
            <a:off x="376519" y="2674526"/>
            <a:ext cx="2463500" cy="21879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C" sz="1200" dirty="0"/>
              <a:t>Desarrollo Personal y Social </a:t>
            </a:r>
            <a:r>
              <a:rPr lang="es-EC" sz="1200" b="1" dirty="0"/>
              <a:t>(autonomía y relaciones interpersonales).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C" sz="1200" dirty="0"/>
              <a:t>Desarrollo cognitivo y motor.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C" sz="1200" dirty="0"/>
              <a:t>Conocimiento del entorno </a:t>
            </a:r>
            <a:r>
              <a:rPr lang="es-EC" sz="1200" b="1" dirty="0"/>
              <a:t>(conservación del medio natural).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C" sz="1200" dirty="0"/>
              <a:t>Desarrollo emocional </a:t>
            </a:r>
            <a:r>
              <a:rPr lang="es-EC" sz="1200" b="1" dirty="0"/>
              <a:t>(emociones y autoestima)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C" sz="1200" dirty="0"/>
              <a:t>Desarrollo creativo y expresivo </a:t>
            </a:r>
            <a:r>
              <a:rPr lang="es-EC" sz="1200" b="1" dirty="0"/>
              <a:t>(arte, juego y expresión).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46879E6-53B7-42AD-86B5-2F7416BD1975}"/>
              </a:ext>
            </a:extLst>
          </p:cNvPr>
          <p:cNvSpPr/>
          <p:nvPr/>
        </p:nvSpPr>
        <p:spPr>
          <a:xfrm>
            <a:off x="3177829" y="2571750"/>
            <a:ext cx="2663573" cy="24413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4086C0B-A3C5-41DD-983E-0BAB936E3CFE}"/>
              </a:ext>
            </a:extLst>
          </p:cNvPr>
          <p:cNvSpPr/>
          <p:nvPr/>
        </p:nvSpPr>
        <p:spPr>
          <a:xfrm>
            <a:off x="3254556" y="2674527"/>
            <a:ext cx="2510118" cy="21879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Eje de Desarrollo Personal y Social (Identidad del niño).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es-EC" sz="1200" dirty="0"/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Eje del descubrimiento del medio natural y cultural.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es-EC" sz="1200" dirty="0"/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Eje de expresión y comunicación (Lenguaje y lenguas).</a:t>
            </a:r>
          </a:p>
          <a:p>
            <a:pPr algn="ctr"/>
            <a:endParaRPr lang="es-EC" sz="1200" b="1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0115762-DF0F-43FB-B503-BA50E9095CA7}"/>
              </a:ext>
            </a:extLst>
          </p:cNvPr>
          <p:cNvSpPr/>
          <p:nvPr/>
        </p:nvSpPr>
        <p:spPr>
          <a:xfrm>
            <a:off x="5968874" y="2582843"/>
            <a:ext cx="2663573" cy="21516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2584958-2FE5-4BE3-80F8-CC6FF3323ED7}"/>
              </a:ext>
            </a:extLst>
          </p:cNvPr>
          <p:cNvSpPr/>
          <p:nvPr/>
        </p:nvSpPr>
        <p:spPr>
          <a:xfrm>
            <a:off x="6085412" y="2683029"/>
            <a:ext cx="2510118" cy="19512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Vinculación emocional y social.</a:t>
            </a:r>
          </a:p>
          <a:p>
            <a:pPr algn="just"/>
            <a:endParaRPr lang="es-EC" sz="1200" dirty="0"/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Descubrimiento del medio natural y cultural.</a:t>
            </a:r>
          </a:p>
          <a:p>
            <a:pPr algn="just"/>
            <a:endParaRPr lang="es-EC" sz="1200" dirty="0"/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Manifestación del lenguaje verbal y no verbal.</a:t>
            </a:r>
          </a:p>
          <a:p>
            <a:pPr algn="just"/>
            <a:endParaRPr lang="es-EC" sz="1200" dirty="0"/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Exploración del cuerpo y motricidad.</a:t>
            </a:r>
          </a:p>
        </p:txBody>
      </p:sp>
      <p:sp>
        <p:nvSpPr>
          <p:cNvPr id="24" name="Google Shape;528;p50">
            <a:extLst>
              <a:ext uri="{FF2B5EF4-FFF2-40B4-BE49-F238E27FC236}">
                <a16:creationId xmlns:a16="http://schemas.microsoft.com/office/drawing/2014/main" id="{E48030DA-DF05-4039-B1AD-971DA4649D9C}"/>
              </a:ext>
            </a:extLst>
          </p:cNvPr>
          <p:cNvSpPr/>
          <p:nvPr/>
        </p:nvSpPr>
        <p:spPr>
          <a:xfrm rot="10312914">
            <a:off x="5141161" y="1773690"/>
            <a:ext cx="431640" cy="66067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528;p50">
            <a:extLst>
              <a:ext uri="{FF2B5EF4-FFF2-40B4-BE49-F238E27FC236}">
                <a16:creationId xmlns:a16="http://schemas.microsoft.com/office/drawing/2014/main" id="{6E4F5288-E380-4A8B-B0FA-96F600E4331D}"/>
              </a:ext>
            </a:extLst>
          </p:cNvPr>
          <p:cNvSpPr/>
          <p:nvPr/>
        </p:nvSpPr>
        <p:spPr>
          <a:xfrm rot="10312914">
            <a:off x="7826979" y="1815349"/>
            <a:ext cx="431640" cy="66067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F2E6E0A-13CF-46F5-9251-F32AB6A7C0ED}"/>
              </a:ext>
            </a:extLst>
          </p:cNvPr>
          <p:cNvSpPr/>
          <p:nvPr/>
        </p:nvSpPr>
        <p:spPr>
          <a:xfrm>
            <a:off x="1020144" y="1538351"/>
            <a:ext cx="1163775" cy="10444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Perfil de salida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9F23062-77B1-4807-92D6-71229783D269}"/>
              </a:ext>
            </a:extLst>
          </p:cNvPr>
          <p:cNvSpPr/>
          <p:nvPr/>
        </p:nvSpPr>
        <p:spPr>
          <a:xfrm>
            <a:off x="3789819" y="1505070"/>
            <a:ext cx="1366805" cy="10444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Ejes de desarrollo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02104C1-C761-4DE9-8B90-27761B35CE3B}"/>
              </a:ext>
            </a:extLst>
          </p:cNvPr>
          <p:cNvSpPr/>
          <p:nvPr/>
        </p:nvSpPr>
        <p:spPr>
          <a:xfrm>
            <a:off x="6477999" y="1516165"/>
            <a:ext cx="1366805" cy="10444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Ámbitos de desarrollo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52"/>
          <p:cNvGrpSpPr/>
          <p:nvPr/>
        </p:nvGrpSpPr>
        <p:grpSpPr>
          <a:xfrm rot="-2217292">
            <a:off x="309648" y="3016677"/>
            <a:ext cx="494500" cy="798019"/>
            <a:chOff x="3050950" y="2503050"/>
            <a:chExt cx="260025" cy="419625"/>
          </a:xfrm>
        </p:grpSpPr>
        <p:sp>
          <p:nvSpPr>
            <p:cNvPr id="578" name="Google Shape;578;p52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2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2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1" name="Google Shape;581;p52"/>
          <p:cNvSpPr/>
          <p:nvPr/>
        </p:nvSpPr>
        <p:spPr>
          <a:xfrm>
            <a:off x="464465" y="1471615"/>
            <a:ext cx="638100" cy="575400"/>
          </a:xfrm>
          <a:prstGeom prst="mathMultiply">
            <a:avLst>
              <a:gd name="adj1" fmla="val 15402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" name="Google Shape;582;p52"/>
          <p:cNvGrpSpPr/>
          <p:nvPr/>
        </p:nvGrpSpPr>
        <p:grpSpPr>
          <a:xfrm rot="-2332829" flipH="1">
            <a:off x="7641262" y="606810"/>
            <a:ext cx="494492" cy="798005"/>
            <a:chOff x="3050950" y="2503050"/>
            <a:chExt cx="260025" cy="419625"/>
          </a:xfrm>
        </p:grpSpPr>
        <p:sp>
          <p:nvSpPr>
            <p:cNvPr id="583" name="Google Shape;583;p52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2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2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" name="Google Shape;587;p52"/>
          <p:cNvGrpSpPr/>
          <p:nvPr/>
        </p:nvGrpSpPr>
        <p:grpSpPr>
          <a:xfrm>
            <a:off x="8415515" y="4362202"/>
            <a:ext cx="638175" cy="657225"/>
            <a:chOff x="295325" y="1733950"/>
            <a:chExt cx="638175" cy="657225"/>
          </a:xfrm>
        </p:grpSpPr>
        <p:sp>
          <p:nvSpPr>
            <p:cNvPr id="588" name="Google Shape;588;p52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9" name="Google Shape;589;p52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90" name="Google Shape;590;p52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591" name="Google Shape;591;p52"/>
          <p:cNvSpPr/>
          <p:nvPr/>
        </p:nvSpPr>
        <p:spPr>
          <a:xfrm rot="1740464">
            <a:off x="361475" y="158115"/>
            <a:ext cx="717064" cy="989164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1478E3-D39A-4776-8F49-4887F18ED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250" y="71088"/>
            <a:ext cx="5915851" cy="50013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"/>
          <p:cNvSpPr txBox="1">
            <a:spLocks noGrp="1"/>
          </p:cNvSpPr>
          <p:nvPr>
            <p:ph type="subTitle" idx="1"/>
          </p:nvPr>
        </p:nvSpPr>
        <p:spPr>
          <a:xfrm>
            <a:off x="715700" y="2523306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</a:rPr>
              <a:t>Objetivos de subnivel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88" name="Google Shape;488;p49"/>
          <p:cNvSpPr txBox="1">
            <a:spLocks noGrp="1"/>
          </p:cNvSpPr>
          <p:nvPr>
            <p:ph type="subTitle" idx="2"/>
          </p:nvPr>
        </p:nvSpPr>
        <p:spPr>
          <a:xfrm>
            <a:off x="195684" y="3063930"/>
            <a:ext cx="3171133" cy="13862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Orientan las expectativas de aprendizaje que se requieren alcanzar en cada subnivel educativo, posibilitando lograr el perfil de salida. A partir de estos se derivan los objetivos de aprendizaje.</a:t>
            </a:r>
            <a:endParaRPr sz="1200" dirty="0"/>
          </a:p>
        </p:txBody>
      </p:sp>
      <p:sp>
        <p:nvSpPr>
          <p:cNvPr id="489" name="Google Shape;489;p49"/>
          <p:cNvSpPr txBox="1">
            <a:spLocks noGrp="1"/>
          </p:cNvSpPr>
          <p:nvPr>
            <p:ph type="subTitle" idx="3"/>
          </p:nvPr>
        </p:nvSpPr>
        <p:spPr>
          <a:xfrm>
            <a:off x="3681082" y="3207191"/>
            <a:ext cx="2336400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Son enunciados del logro de las destrezas que se desea alcanzar en un período determinado. </a:t>
            </a:r>
            <a:endParaRPr sz="1200" dirty="0"/>
          </a:p>
        </p:txBody>
      </p:sp>
      <p:sp>
        <p:nvSpPr>
          <p:cNvPr id="490" name="Google Shape;490;p49"/>
          <p:cNvSpPr txBox="1">
            <a:spLocks noGrp="1"/>
          </p:cNvSpPr>
          <p:nvPr>
            <p:ph type="subTitle" idx="4"/>
          </p:nvPr>
        </p:nvSpPr>
        <p:spPr>
          <a:xfrm>
            <a:off x="6299859" y="3168259"/>
            <a:ext cx="2336400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Las destrezas se expresan respondiendo a la interrogante ¿qué deberían saber y ser capaces de hacer los niños? </a:t>
            </a:r>
            <a:endParaRPr sz="1200" dirty="0"/>
          </a:p>
        </p:txBody>
      </p:sp>
      <p:sp>
        <p:nvSpPr>
          <p:cNvPr id="491" name="Google Shape;491;p49"/>
          <p:cNvSpPr txBox="1">
            <a:spLocks noGrp="1"/>
          </p:cNvSpPr>
          <p:nvPr>
            <p:ph type="subTitle" idx="5"/>
          </p:nvPr>
        </p:nvSpPr>
        <p:spPr>
          <a:xfrm>
            <a:off x="3493363" y="2620248"/>
            <a:ext cx="2771089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</a:rPr>
              <a:t>Objetivos de aprendizaje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92" name="Google Shape;492;p49"/>
          <p:cNvSpPr txBox="1">
            <a:spLocks noGrp="1"/>
          </p:cNvSpPr>
          <p:nvPr>
            <p:ph type="subTitle" idx="6"/>
          </p:nvPr>
        </p:nvSpPr>
        <p:spPr>
          <a:xfrm>
            <a:off x="6226807" y="2534225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dirty="0">
                <a:solidFill>
                  <a:srgbClr val="0070C0"/>
                </a:solidFill>
              </a:rPr>
              <a:t>Destrezas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93" name="Google Shape;493;p49"/>
          <p:cNvSpPr/>
          <p:nvPr/>
        </p:nvSpPr>
        <p:spPr>
          <a:xfrm>
            <a:off x="4125750" y="1829275"/>
            <a:ext cx="8925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9"/>
          <p:cNvSpPr/>
          <p:nvPr/>
        </p:nvSpPr>
        <p:spPr>
          <a:xfrm>
            <a:off x="6809550" y="1829275"/>
            <a:ext cx="8925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" name="Google Shape;506;p49"/>
          <p:cNvGrpSpPr/>
          <p:nvPr/>
        </p:nvGrpSpPr>
        <p:grpSpPr>
          <a:xfrm rot="-2552681">
            <a:off x="2782457" y="1068067"/>
            <a:ext cx="494427" cy="797900"/>
            <a:chOff x="3050950" y="2503050"/>
            <a:chExt cx="260025" cy="419625"/>
          </a:xfrm>
        </p:grpSpPr>
        <p:sp>
          <p:nvSpPr>
            <p:cNvPr id="507" name="Google Shape;507;p49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9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9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49"/>
          <p:cNvSpPr/>
          <p:nvPr/>
        </p:nvSpPr>
        <p:spPr>
          <a:xfrm rot="-5174334">
            <a:off x="8288515" y="4064869"/>
            <a:ext cx="342968" cy="1499056"/>
          </a:xfrm>
          <a:custGeom>
            <a:avLst/>
            <a:gdLst/>
            <a:ahLst/>
            <a:cxnLst/>
            <a:rect l="l" t="t" r="r" b="b"/>
            <a:pathLst>
              <a:path w="13718" h="59959" extrusionOk="0">
                <a:moveTo>
                  <a:pt x="0" y="3191"/>
                </a:moveTo>
                <a:cubicBezTo>
                  <a:pt x="3975" y="1700"/>
                  <a:pt x="10756" y="-2053"/>
                  <a:pt x="12655" y="1744"/>
                </a:cubicBezTo>
                <a:cubicBezTo>
                  <a:pt x="17327" y="11084"/>
                  <a:pt x="4249" y="21093"/>
                  <a:pt x="2531" y="31394"/>
                </a:cubicBezTo>
                <a:cubicBezTo>
                  <a:pt x="1857" y="35433"/>
                  <a:pt x="9722" y="36497"/>
                  <a:pt x="10847" y="40434"/>
                </a:cubicBezTo>
                <a:cubicBezTo>
                  <a:pt x="12635" y="46693"/>
                  <a:pt x="10486" y="53450"/>
                  <a:pt x="10486" y="59959"/>
                </a:cubicBezTo>
              </a:path>
            </a:pathLst>
          </a:custGeom>
          <a:noFill/>
          <a:ln w="3810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15" name="Google Shape;515;p49"/>
          <p:cNvSpPr/>
          <p:nvPr/>
        </p:nvSpPr>
        <p:spPr>
          <a:xfrm rot="-5618440" flipH="1">
            <a:off x="8669671" y="-82005"/>
            <a:ext cx="195779" cy="603911"/>
          </a:xfrm>
          <a:custGeom>
            <a:avLst/>
            <a:gdLst/>
            <a:ahLst/>
            <a:cxnLst/>
            <a:rect l="l" t="t" r="r" b="b"/>
            <a:pathLst>
              <a:path w="7831" h="24156" extrusionOk="0">
                <a:moveTo>
                  <a:pt x="2683" y="1802"/>
                </a:moveTo>
                <a:cubicBezTo>
                  <a:pt x="2687" y="1835"/>
                  <a:pt x="2690" y="1867"/>
                  <a:pt x="2696" y="1902"/>
                </a:cubicBezTo>
                <a:cubicBezTo>
                  <a:pt x="2669" y="1903"/>
                  <a:pt x="2641" y="1910"/>
                  <a:pt x="2615" y="1918"/>
                </a:cubicBezTo>
                <a:cubicBezTo>
                  <a:pt x="2638" y="1879"/>
                  <a:pt x="2661" y="1841"/>
                  <a:pt x="2682" y="1802"/>
                </a:cubicBezTo>
                <a:close/>
                <a:moveTo>
                  <a:pt x="2366" y="2332"/>
                </a:moveTo>
                <a:cubicBezTo>
                  <a:pt x="2379" y="2441"/>
                  <a:pt x="2446" y="2536"/>
                  <a:pt x="2542" y="2588"/>
                </a:cubicBezTo>
                <a:cubicBezTo>
                  <a:pt x="2781" y="2720"/>
                  <a:pt x="3037" y="2809"/>
                  <a:pt x="3286" y="2809"/>
                </a:cubicBezTo>
                <a:cubicBezTo>
                  <a:pt x="3510" y="2809"/>
                  <a:pt x="3728" y="2737"/>
                  <a:pt x="3924" y="2560"/>
                </a:cubicBezTo>
                <a:cubicBezTo>
                  <a:pt x="3989" y="2502"/>
                  <a:pt x="4043" y="2432"/>
                  <a:pt x="4082" y="2354"/>
                </a:cubicBezTo>
                <a:cubicBezTo>
                  <a:pt x="4199" y="2622"/>
                  <a:pt x="4301" y="2895"/>
                  <a:pt x="4415" y="3136"/>
                </a:cubicBezTo>
                <a:cubicBezTo>
                  <a:pt x="4802" y="3947"/>
                  <a:pt x="5348" y="4664"/>
                  <a:pt x="5581" y="5542"/>
                </a:cubicBezTo>
                <a:cubicBezTo>
                  <a:pt x="5299" y="5835"/>
                  <a:pt x="5086" y="6194"/>
                  <a:pt x="4804" y="6480"/>
                </a:cubicBezTo>
                <a:cubicBezTo>
                  <a:pt x="4565" y="5859"/>
                  <a:pt x="4280" y="5111"/>
                  <a:pt x="3623" y="4991"/>
                </a:cubicBezTo>
                <a:cubicBezTo>
                  <a:pt x="3571" y="4981"/>
                  <a:pt x="3521" y="4977"/>
                  <a:pt x="3473" y="4977"/>
                </a:cubicBezTo>
                <a:cubicBezTo>
                  <a:pt x="2788" y="4977"/>
                  <a:pt x="2447" y="5900"/>
                  <a:pt x="2098" y="6456"/>
                </a:cubicBezTo>
                <a:cubicBezTo>
                  <a:pt x="1684" y="6147"/>
                  <a:pt x="1449" y="5553"/>
                  <a:pt x="970" y="5308"/>
                </a:cubicBezTo>
                <a:cubicBezTo>
                  <a:pt x="965" y="5306"/>
                  <a:pt x="958" y="5306"/>
                  <a:pt x="954" y="5303"/>
                </a:cubicBezTo>
                <a:cubicBezTo>
                  <a:pt x="983" y="4918"/>
                  <a:pt x="1022" y="4516"/>
                  <a:pt x="1227" y="4215"/>
                </a:cubicBezTo>
                <a:cubicBezTo>
                  <a:pt x="1534" y="3760"/>
                  <a:pt x="1825" y="3297"/>
                  <a:pt x="2087" y="2812"/>
                </a:cubicBezTo>
                <a:cubicBezTo>
                  <a:pt x="2175" y="2650"/>
                  <a:pt x="2270" y="2492"/>
                  <a:pt x="2366" y="2332"/>
                </a:cubicBezTo>
                <a:close/>
                <a:moveTo>
                  <a:pt x="5878" y="6373"/>
                </a:moveTo>
                <a:lnTo>
                  <a:pt x="5878" y="6373"/>
                </a:lnTo>
                <a:cubicBezTo>
                  <a:pt x="5882" y="6680"/>
                  <a:pt x="5865" y="6991"/>
                  <a:pt x="5916" y="7293"/>
                </a:cubicBezTo>
                <a:cubicBezTo>
                  <a:pt x="5981" y="7690"/>
                  <a:pt x="6005" y="8098"/>
                  <a:pt x="6028" y="8504"/>
                </a:cubicBezTo>
                <a:cubicBezTo>
                  <a:pt x="5906" y="8618"/>
                  <a:pt x="5816" y="8764"/>
                  <a:pt x="5730" y="8919"/>
                </a:cubicBezTo>
                <a:cubicBezTo>
                  <a:pt x="5594" y="9169"/>
                  <a:pt x="5464" y="9485"/>
                  <a:pt x="5512" y="9771"/>
                </a:cubicBezTo>
                <a:cubicBezTo>
                  <a:pt x="5527" y="9851"/>
                  <a:pt x="5603" y="9893"/>
                  <a:pt x="5678" y="9893"/>
                </a:cubicBezTo>
                <a:cubicBezTo>
                  <a:pt x="5708" y="9893"/>
                  <a:pt x="5738" y="9886"/>
                  <a:pt x="5763" y="9872"/>
                </a:cubicBezTo>
                <a:cubicBezTo>
                  <a:pt x="5927" y="9782"/>
                  <a:pt x="6023" y="9629"/>
                  <a:pt x="6096" y="9457"/>
                </a:cubicBezTo>
                <a:cubicBezTo>
                  <a:pt x="6142" y="9948"/>
                  <a:pt x="6184" y="10439"/>
                  <a:pt x="6228" y="10930"/>
                </a:cubicBezTo>
                <a:cubicBezTo>
                  <a:pt x="6212" y="10951"/>
                  <a:pt x="6195" y="10972"/>
                  <a:pt x="6181" y="10993"/>
                </a:cubicBezTo>
                <a:cubicBezTo>
                  <a:pt x="6008" y="11231"/>
                  <a:pt x="5680" y="11748"/>
                  <a:pt x="5846" y="12050"/>
                </a:cubicBezTo>
                <a:cubicBezTo>
                  <a:pt x="5882" y="12116"/>
                  <a:pt x="5956" y="12153"/>
                  <a:pt x="6030" y="12153"/>
                </a:cubicBezTo>
                <a:cubicBezTo>
                  <a:pt x="6083" y="12153"/>
                  <a:pt x="6136" y="12134"/>
                  <a:pt x="6173" y="12093"/>
                </a:cubicBezTo>
                <a:cubicBezTo>
                  <a:pt x="6254" y="12003"/>
                  <a:pt x="6270" y="11897"/>
                  <a:pt x="6303" y="11785"/>
                </a:cubicBezTo>
                <a:cubicBezTo>
                  <a:pt x="6303" y="11784"/>
                  <a:pt x="6303" y="11782"/>
                  <a:pt x="6304" y="11782"/>
                </a:cubicBezTo>
                <a:cubicBezTo>
                  <a:pt x="6350" y="12284"/>
                  <a:pt x="6397" y="12788"/>
                  <a:pt x="6447" y="13291"/>
                </a:cubicBezTo>
                <a:cubicBezTo>
                  <a:pt x="6366" y="13424"/>
                  <a:pt x="6285" y="13557"/>
                  <a:pt x="6202" y="13689"/>
                </a:cubicBezTo>
                <a:cubicBezTo>
                  <a:pt x="6104" y="13842"/>
                  <a:pt x="6028" y="13912"/>
                  <a:pt x="6082" y="14092"/>
                </a:cubicBezTo>
                <a:cubicBezTo>
                  <a:pt x="6100" y="14152"/>
                  <a:pt x="6149" y="14178"/>
                  <a:pt x="6205" y="14178"/>
                </a:cubicBezTo>
                <a:cubicBezTo>
                  <a:pt x="6213" y="14178"/>
                  <a:pt x="6221" y="14178"/>
                  <a:pt x="6229" y="14177"/>
                </a:cubicBezTo>
                <a:cubicBezTo>
                  <a:pt x="6358" y="14157"/>
                  <a:pt x="6446" y="14068"/>
                  <a:pt x="6514" y="13953"/>
                </a:cubicBezTo>
                <a:cubicBezTo>
                  <a:pt x="6561" y="14427"/>
                  <a:pt x="6607" y="14904"/>
                  <a:pt x="6647" y="15380"/>
                </a:cubicBezTo>
                <a:cubicBezTo>
                  <a:pt x="6543" y="15500"/>
                  <a:pt x="6446" y="15629"/>
                  <a:pt x="6358" y="15762"/>
                </a:cubicBezTo>
                <a:cubicBezTo>
                  <a:pt x="6257" y="15913"/>
                  <a:pt x="6179" y="16082"/>
                  <a:pt x="6083" y="16237"/>
                </a:cubicBezTo>
                <a:cubicBezTo>
                  <a:pt x="6010" y="16359"/>
                  <a:pt x="5901" y="16481"/>
                  <a:pt x="5865" y="16617"/>
                </a:cubicBezTo>
                <a:cubicBezTo>
                  <a:pt x="5841" y="16717"/>
                  <a:pt x="5919" y="16827"/>
                  <a:pt x="6020" y="16827"/>
                </a:cubicBezTo>
                <a:cubicBezTo>
                  <a:pt x="6036" y="16827"/>
                  <a:pt x="6052" y="16825"/>
                  <a:pt x="6069" y="16819"/>
                </a:cubicBezTo>
                <a:cubicBezTo>
                  <a:pt x="6324" y="16734"/>
                  <a:pt x="6436" y="16408"/>
                  <a:pt x="6532" y="16182"/>
                </a:cubicBezTo>
                <a:cubicBezTo>
                  <a:pt x="6586" y="16055"/>
                  <a:pt x="6633" y="15923"/>
                  <a:pt x="6685" y="15795"/>
                </a:cubicBezTo>
                <a:cubicBezTo>
                  <a:pt x="6737" y="16406"/>
                  <a:pt x="6782" y="17017"/>
                  <a:pt x="6823" y="17629"/>
                </a:cubicBezTo>
                <a:cubicBezTo>
                  <a:pt x="6761" y="17713"/>
                  <a:pt x="6701" y="17796"/>
                  <a:pt x="6646" y="17882"/>
                </a:cubicBezTo>
                <a:cubicBezTo>
                  <a:pt x="6517" y="18085"/>
                  <a:pt x="6314" y="18263"/>
                  <a:pt x="6212" y="18476"/>
                </a:cubicBezTo>
                <a:cubicBezTo>
                  <a:pt x="6147" y="18610"/>
                  <a:pt x="6242" y="18756"/>
                  <a:pt x="6373" y="18756"/>
                </a:cubicBezTo>
                <a:cubicBezTo>
                  <a:pt x="6403" y="18756"/>
                  <a:pt x="6435" y="18748"/>
                  <a:pt x="6467" y="18731"/>
                </a:cubicBezTo>
                <a:cubicBezTo>
                  <a:pt x="6652" y="18630"/>
                  <a:pt x="6774" y="18402"/>
                  <a:pt x="6859" y="18204"/>
                </a:cubicBezTo>
                <a:cubicBezTo>
                  <a:pt x="6891" y="18767"/>
                  <a:pt x="6919" y="19331"/>
                  <a:pt x="6940" y="19893"/>
                </a:cubicBezTo>
                <a:cubicBezTo>
                  <a:pt x="6620" y="20290"/>
                  <a:pt x="6134" y="20732"/>
                  <a:pt x="6399" y="21084"/>
                </a:cubicBezTo>
                <a:cubicBezTo>
                  <a:pt x="6437" y="21134"/>
                  <a:pt x="6496" y="21167"/>
                  <a:pt x="6554" y="21167"/>
                </a:cubicBezTo>
                <a:cubicBezTo>
                  <a:pt x="6593" y="21167"/>
                  <a:pt x="6633" y="21152"/>
                  <a:pt x="6667" y="21118"/>
                </a:cubicBezTo>
                <a:cubicBezTo>
                  <a:pt x="6769" y="21015"/>
                  <a:pt x="6784" y="20893"/>
                  <a:pt x="6820" y="20757"/>
                </a:cubicBezTo>
                <a:cubicBezTo>
                  <a:pt x="6849" y="20643"/>
                  <a:pt x="6901" y="20532"/>
                  <a:pt x="6958" y="20428"/>
                </a:cubicBezTo>
                <a:cubicBezTo>
                  <a:pt x="6971" y="20861"/>
                  <a:pt x="6981" y="21295"/>
                  <a:pt x="6985" y="21729"/>
                </a:cubicBezTo>
                <a:cubicBezTo>
                  <a:pt x="6685" y="22022"/>
                  <a:pt x="6369" y="22306"/>
                  <a:pt x="6202" y="22700"/>
                </a:cubicBezTo>
                <a:cubicBezTo>
                  <a:pt x="6168" y="22776"/>
                  <a:pt x="6155" y="22875"/>
                  <a:pt x="6205" y="22948"/>
                </a:cubicBezTo>
                <a:cubicBezTo>
                  <a:pt x="6171" y="22966"/>
                  <a:pt x="6135" y="22984"/>
                  <a:pt x="6098" y="23002"/>
                </a:cubicBezTo>
                <a:cubicBezTo>
                  <a:pt x="6129" y="22077"/>
                  <a:pt x="5940" y="21110"/>
                  <a:pt x="5841" y="20204"/>
                </a:cubicBezTo>
                <a:cubicBezTo>
                  <a:pt x="5662" y="18572"/>
                  <a:pt x="5439" y="16936"/>
                  <a:pt x="5317" y="15299"/>
                </a:cubicBezTo>
                <a:cubicBezTo>
                  <a:pt x="5195" y="13665"/>
                  <a:pt x="5200" y="12029"/>
                  <a:pt x="5163" y="10393"/>
                </a:cubicBezTo>
                <a:cubicBezTo>
                  <a:pt x="5148" y="9784"/>
                  <a:pt x="5116" y="9185"/>
                  <a:pt x="5041" y="8579"/>
                </a:cubicBezTo>
                <a:cubicBezTo>
                  <a:pt x="4997" y="8226"/>
                  <a:pt x="4935" y="7800"/>
                  <a:pt x="4952" y="7399"/>
                </a:cubicBezTo>
                <a:cubicBezTo>
                  <a:pt x="5340" y="7130"/>
                  <a:pt x="5581" y="6722"/>
                  <a:pt x="5878" y="6373"/>
                </a:cubicBezTo>
                <a:close/>
                <a:moveTo>
                  <a:pt x="884" y="6100"/>
                </a:moveTo>
                <a:cubicBezTo>
                  <a:pt x="1171" y="6488"/>
                  <a:pt x="1440" y="6929"/>
                  <a:pt x="1836" y="7184"/>
                </a:cubicBezTo>
                <a:cubicBezTo>
                  <a:pt x="1703" y="7641"/>
                  <a:pt x="1714" y="8377"/>
                  <a:pt x="1711" y="8499"/>
                </a:cubicBezTo>
                <a:cubicBezTo>
                  <a:pt x="1690" y="9904"/>
                  <a:pt x="1784" y="11309"/>
                  <a:pt x="1872" y="12710"/>
                </a:cubicBezTo>
                <a:cubicBezTo>
                  <a:pt x="1932" y="13694"/>
                  <a:pt x="1955" y="14694"/>
                  <a:pt x="2064" y="15673"/>
                </a:cubicBezTo>
                <a:cubicBezTo>
                  <a:pt x="2342" y="18162"/>
                  <a:pt x="2340" y="20659"/>
                  <a:pt x="2362" y="23158"/>
                </a:cubicBezTo>
                <a:cubicBezTo>
                  <a:pt x="2322" y="23148"/>
                  <a:pt x="2285" y="23140"/>
                  <a:pt x="2248" y="23127"/>
                </a:cubicBezTo>
                <a:lnTo>
                  <a:pt x="2249" y="23127"/>
                </a:lnTo>
                <a:cubicBezTo>
                  <a:pt x="1996" y="23054"/>
                  <a:pt x="1536" y="22957"/>
                  <a:pt x="1261" y="22783"/>
                </a:cubicBezTo>
                <a:cubicBezTo>
                  <a:pt x="1290" y="22724"/>
                  <a:pt x="1271" y="22636"/>
                  <a:pt x="1197" y="22626"/>
                </a:cubicBezTo>
                <a:cubicBezTo>
                  <a:pt x="1167" y="22623"/>
                  <a:pt x="1140" y="22620"/>
                  <a:pt x="1116" y="22618"/>
                </a:cubicBezTo>
                <a:cubicBezTo>
                  <a:pt x="1173" y="19594"/>
                  <a:pt x="916" y="16564"/>
                  <a:pt x="890" y="13540"/>
                </a:cubicBezTo>
                <a:cubicBezTo>
                  <a:pt x="877" y="12135"/>
                  <a:pt x="789" y="10732"/>
                  <a:pt x="763" y="9327"/>
                </a:cubicBezTo>
                <a:cubicBezTo>
                  <a:pt x="749" y="8616"/>
                  <a:pt x="760" y="7906"/>
                  <a:pt x="789" y="7197"/>
                </a:cubicBezTo>
                <a:cubicBezTo>
                  <a:pt x="791" y="7161"/>
                  <a:pt x="793" y="7126"/>
                  <a:pt x="794" y="7090"/>
                </a:cubicBezTo>
                <a:cubicBezTo>
                  <a:pt x="810" y="6773"/>
                  <a:pt x="862" y="6433"/>
                  <a:pt x="884" y="6100"/>
                </a:cubicBezTo>
                <a:close/>
                <a:moveTo>
                  <a:pt x="3504" y="5790"/>
                </a:moveTo>
                <a:cubicBezTo>
                  <a:pt x="3667" y="5790"/>
                  <a:pt x="4200" y="7136"/>
                  <a:pt x="4288" y="7327"/>
                </a:cubicBezTo>
                <a:cubicBezTo>
                  <a:pt x="4321" y="7394"/>
                  <a:pt x="4376" y="7449"/>
                  <a:pt x="4444" y="7480"/>
                </a:cubicBezTo>
                <a:cubicBezTo>
                  <a:pt x="4334" y="8127"/>
                  <a:pt x="4444" y="8851"/>
                  <a:pt x="4470" y="9472"/>
                </a:cubicBezTo>
                <a:cubicBezTo>
                  <a:pt x="4540" y="11187"/>
                  <a:pt x="4438" y="12910"/>
                  <a:pt x="4513" y="14629"/>
                </a:cubicBezTo>
                <a:cubicBezTo>
                  <a:pt x="4589" y="16351"/>
                  <a:pt x="4804" y="18071"/>
                  <a:pt x="4986" y="19783"/>
                </a:cubicBezTo>
                <a:cubicBezTo>
                  <a:pt x="5106" y="20918"/>
                  <a:pt x="5176" y="22053"/>
                  <a:pt x="5267" y="23186"/>
                </a:cubicBezTo>
                <a:cubicBezTo>
                  <a:pt x="5264" y="23204"/>
                  <a:pt x="5260" y="23220"/>
                  <a:pt x="5260" y="23238"/>
                </a:cubicBezTo>
                <a:cubicBezTo>
                  <a:pt x="5026" y="23277"/>
                  <a:pt x="4799" y="23301"/>
                  <a:pt x="4602" y="23324"/>
                </a:cubicBezTo>
                <a:cubicBezTo>
                  <a:pt x="4333" y="23354"/>
                  <a:pt x="4064" y="23373"/>
                  <a:pt x="3795" y="23373"/>
                </a:cubicBezTo>
                <a:cubicBezTo>
                  <a:pt x="3634" y="23373"/>
                  <a:pt x="3473" y="23366"/>
                  <a:pt x="3311" y="23352"/>
                </a:cubicBezTo>
                <a:cubicBezTo>
                  <a:pt x="3238" y="23345"/>
                  <a:pt x="3165" y="23334"/>
                  <a:pt x="3092" y="23324"/>
                </a:cubicBezTo>
                <a:cubicBezTo>
                  <a:pt x="3092" y="19991"/>
                  <a:pt x="2823" y="16692"/>
                  <a:pt x="2588" y="13369"/>
                </a:cubicBezTo>
                <a:cubicBezTo>
                  <a:pt x="2495" y="12057"/>
                  <a:pt x="2422" y="10743"/>
                  <a:pt x="2355" y="9428"/>
                </a:cubicBezTo>
                <a:cubicBezTo>
                  <a:pt x="2327" y="8890"/>
                  <a:pt x="2313" y="8351"/>
                  <a:pt x="2308" y="7812"/>
                </a:cubicBezTo>
                <a:cubicBezTo>
                  <a:pt x="2308" y="7646"/>
                  <a:pt x="2313" y="7480"/>
                  <a:pt x="2327" y="7316"/>
                </a:cubicBezTo>
                <a:cubicBezTo>
                  <a:pt x="2386" y="7299"/>
                  <a:pt x="2440" y="7267"/>
                  <a:pt x="2480" y="7221"/>
                </a:cubicBezTo>
                <a:cubicBezTo>
                  <a:pt x="2867" y="6804"/>
                  <a:pt x="3035" y="6143"/>
                  <a:pt x="3487" y="5796"/>
                </a:cubicBezTo>
                <a:cubicBezTo>
                  <a:pt x="3492" y="5792"/>
                  <a:pt x="3497" y="5790"/>
                  <a:pt x="3504" y="5790"/>
                </a:cubicBezTo>
                <a:close/>
                <a:moveTo>
                  <a:pt x="3256" y="1"/>
                </a:moveTo>
                <a:cubicBezTo>
                  <a:pt x="3223" y="1"/>
                  <a:pt x="3189" y="6"/>
                  <a:pt x="3157" y="14"/>
                </a:cubicBezTo>
                <a:lnTo>
                  <a:pt x="3150" y="17"/>
                </a:lnTo>
                <a:cubicBezTo>
                  <a:pt x="3135" y="20"/>
                  <a:pt x="3121" y="27"/>
                  <a:pt x="3106" y="33"/>
                </a:cubicBezTo>
                <a:cubicBezTo>
                  <a:pt x="3098" y="37"/>
                  <a:pt x="3092" y="40"/>
                  <a:pt x="3085" y="43"/>
                </a:cubicBezTo>
                <a:cubicBezTo>
                  <a:pt x="3075" y="50"/>
                  <a:pt x="3066" y="55"/>
                  <a:pt x="3056" y="60"/>
                </a:cubicBezTo>
                <a:cubicBezTo>
                  <a:pt x="3051" y="63"/>
                  <a:pt x="3046" y="68"/>
                  <a:pt x="3041" y="71"/>
                </a:cubicBezTo>
                <a:cubicBezTo>
                  <a:pt x="3018" y="87"/>
                  <a:pt x="2997" y="105"/>
                  <a:pt x="2979" y="126"/>
                </a:cubicBezTo>
                <a:cubicBezTo>
                  <a:pt x="2945" y="165"/>
                  <a:pt x="2918" y="211"/>
                  <a:pt x="2903" y="261"/>
                </a:cubicBezTo>
                <a:cubicBezTo>
                  <a:pt x="2849" y="372"/>
                  <a:pt x="2797" y="484"/>
                  <a:pt x="2752" y="594"/>
                </a:cubicBezTo>
                <a:cubicBezTo>
                  <a:pt x="2227" y="894"/>
                  <a:pt x="2007" y="1713"/>
                  <a:pt x="1599" y="2180"/>
                </a:cubicBezTo>
                <a:cubicBezTo>
                  <a:pt x="1417" y="2391"/>
                  <a:pt x="1306" y="2710"/>
                  <a:pt x="1167" y="2954"/>
                </a:cubicBezTo>
                <a:cubicBezTo>
                  <a:pt x="993" y="3261"/>
                  <a:pt x="799" y="3557"/>
                  <a:pt x="606" y="3853"/>
                </a:cubicBezTo>
                <a:cubicBezTo>
                  <a:pt x="373" y="4210"/>
                  <a:pt x="313" y="4666"/>
                  <a:pt x="324" y="5111"/>
                </a:cubicBezTo>
                <a:cubicBezTo>
                  <a:pt x="167" y="5596"/>
                  <a:pt x="89" y="6103"/>
                  <a:pt x="92" y="6613"/>
                </a:cubicBezTo>
                <a:cubicBezTo>
                  <a:pt x="61" y="6843"/>
                  <a:pt x="71" y="7077"/>
                  <a:pt x="118" y="7304"/>
                </a:cubicBezTo>
                <a:cubicBezTo>
                  <a:pt x="69" y="7912"/>
                  <a:pt x="51" y="8524"/>
                  <a:pt x="37" y="9112"/>
                </a:cubicBezTo>
                <a:cubicBezTo>
                  <a:pt x="1" y="10589"/>
                  <a:pt x="67" y="12067"/>
                  <a:pt x="61" y="13543"/>
                </a:cubicBezTo>
                <a:cubicBezTo>
                  <a:pt x="46" y="16604"/>
                  <a:pt x="108" y="19674"/>
                  <a:pt x="183" y="22734"/>
                </a:cubicBezTo>
                <a:cubicBezTo>
                  <a:pt x="190" y="23040"/>
                  <a:pt x="409" y="23179"/>
                  <a:pt x="632" y="23179"/>
                </a:cubicBezTo>
                <a:cubicBezTo>
                  <a:pt x="713" y="23179"/>
                  <a:pt x="795" y="23161"/>
                  <a:pt x="867" y="23126"/>
                </a:cubicBezTo>
                <a:cubicBezTo>
                  <a:pt x="1295" y="23535"/>
                  <a:pt x="1814" y="23797"/>
                  <a:pt x="2370" y="23955"/>
                </a:cubicBezTo>
                <a:lnTo>
                  <a:pt x="2370" y="24021"/>
                </a:lnTo>
                <a:cubicBezTo>
                  <a:pt x="2610" y="24070"/>
                  <a:pt x="2853" y="24113"/>
                  <a:pt x="3095" y="24148"/>
                </a:cubicBezTo>
                <a:cubicBezTo>
                  <a:pt x="3096" y="24132"/>
                  <a:pt x="3098" y="24117"/>
                  <a:pt x="3096" y="24103"/>
                </a:cubicBezTo>
                <a:lnTo>
                  <a:pt x="3096" y="24103"/>
                </a:lnTo>
                <a:cubicBezTo>
                  <a:pt x="3375" y="24139"/>
                  <a:pt x="3658" y="24155"/>
                  <a:pt x="3939" y="24155"/>
                </a:cubicBezTo>
                <a:cubicBezTo>
                  <a:pt x="4275" y="24155"/>
                  <a:pt x="4609" y="24132"/>
                  <a:pt x="4932" y="24093"/>
                </a:cubicBezTo>
                <a:cubicBezTo>
                  <a:pt x="5630" y="24008"/>
                  <a:pt x="7338" y="23672"/>
                  <a:pt x="7441" y="22792"/>
                </a:cubicBezTo>
                <a:cubicBezTo>
                  <a:pt x="7641" y="22779"/>
                  <a:pt x="7831" y="22646"/>
                  <a:pt x="7831" y="22387"/>
                </a:cubicBezTo>
                <a:cubicBezTo>
                  <a:pt x="7821" y="19349"/>
                  <a:pt x="7592" y="16313"/>
                  <a:pt x="7275" y="13297"/>
                </a:cubicBezTo>
                <a:cubicBezTo>
                  <a:pt x="7127" y="11904"/>
                  <a:pt x="7016" y="10511"/>
                  <a:pt x="6886" y="9117"/>
                </a:cubicBezTo>
                <a:cubicBezTo>
                  <a:pt x="6829" y="8509"/>
                  <a:pt x="6886" y="7810"/>
                  <a:pt x="6729" y="7225"/>
                </a:cubicBezTo>
                <a:cubicBezTo>
                  <a:pt x="6576" y="6656"/>
                  <a:pt x="6746" y="6035"/>
                  <a:pt x="6590" y="5454"/>
                </a:cubicBezTo>
                <a:cubicBezTo>
                  <a:pt x="6558" y="5337"/>
                  <a:pt x="6472" y="5241"/>
                  <a:pt x="6360" y="5194"/>
                </a:cubicBezTo>
                <a:cubicBezTo>
                  <a:pt x="6055" y="4204"/>
                  <a:pt x="5412" y="3376"/>
                  <a:pt x="4974" y="2443"/>
                </a:cubicBezTo>
                <a:cubicBezTo>
                  <a:pt x="4807" y="2084"/>
                  <a:pt x="4623" y="1609"/>
                  <a:pt x="4361" y="1217"/>
                </a:cubicBezTo>
                <a:cubicBezTo>
                  <a:pt x="4361" y="1150"/>
                  <a:pt x="4352" y="1084"/>
                  <a:pt x="4332" y="1020"/>
                </a:cubicBezTo>
                <a:cubicBezTo>
                  <a:pt x="4278" y="861"/>
                  <a:pt x="4155" y="752"/>
                  <a:pt x="4010" y="674"/>
                </a:cubicBezTo>
                <a:cubicBezTo>
                  <a:pt x="3885" y="440"/>
                  <a:pt x="3722" y="237"/>
                  <a:pt x="3501" y="100"/>
                </a:cubicBezTo>
                <a:cubicBezTo>
                  <a:pt x="3444" y="45"/>
                  <a:pt x="3371" y="11"/>
                  <a:pt x="3293" y="3"/>
                </a:cubicBezTo>
                <a:lnTo>
                  <a:pt x="328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542;p51">
            <a:extLst>
              <a:ext uri="{FF2B5EF4-FFF2-40B4-BE49-F238E27FC236}">
                <a16:creationId xmlns:a16="http://schemas.microsoft.com/office/drawing/2014/main" id="{33A4EC67-F348-44AB-BE44-BB6E2E431B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Elementos estructurales del currículo</a:t>
            </a:r>
            <a:endParaRPr sz="2800" dirty="0"/>
          </a:p>
        </p:txBody>
      </p:sp>
      <p:pic>
        <p:nvPicPr>
          <p:cNvPr id="3074" name="Picture 2" descr="La importancia de objetivos claros en la planificación">
            <a:extLst>
              <a:ext uri="{FF2B5EF4-FFF2-40B4-BE49-F238E27FC236}">
                <a16:creationId xmlns:a16="http://schemas.microsoft.com/office/drawing/2014/main" id="{73B32024-39C3-4951-A70D-37682657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32" y="1410338"/>
            <a:ext cx="1166481" cy="110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efinición del objetivo de aprendizaje – Desarrollo de Materiales en línea  y multimedia">
            <a:extLst>
              <a:ext uri="{FF2B5EF4-FFF2-40B4-BE49-F238E27FC236}">
                <a16:creationId xmlns:a16="http://schemas.microsoft.com/office/drawing/2014/main" id="{D493B2E8-C247-4ED3-90B6-4EA2F29C7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174" y="1364316"/>
            <a:ext cx="1166481" cy="115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ágenes de Libros Apilados - Descarga gratuita en Freepik">
            <a:extLst>
              <a:ext uri="{FF2B5EF4-FFF2-40B4-BE49-F238E27FC236}">
                <a16:creationId xmlns:a16="http://schemas.microsoft.com/office/drawing/2014/main" id="{7FFB5920-3DAE-4207-855B-36AABC366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061" y="1325980"/>
            <a:ext cx="1190516" cy="119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611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0"/>
          <p:cNvGrpSpPr/>
          <p:nvPr/>
        </p:nvGrpSpPr>
        <p:grpSpPr>
          <a:xfrm>
            <a:off x="3769061" y="1"/>
            <a:ext cx="1367715" cy="1226372"/>
            <a:chOff x="5161594" y="1272195"/>
            <a:chExt cx="2697600" cy="2950263"/>
          </a:xfrm>
        </p:grpSpPr>
        <p:sp>
          <p:nvSpPr>
            <p:cNvPr id="524" name="Google Shape;524;p50"/>
            <p:cNvSpPr/>
            <p:nvPr/>
          </p:nvSpPr>
          <p:spPr>
            <a:xfrm rot="12279">
              <a:off x="5166535" y="1449549"/>
              <a:ext cx="2687717" cy="2768118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50"/>
            <p:cNvSpPr/>
            <p:nvPr/>
          </p:nvSpPr>
          <p:spPr>
            <a:xfrm rot="12920">
              <a:off x="6071486" y="1273994"/>
              <a:ext cx="957907" cy="227402"/>
            </a:xfrm>
            <a:prstGeom prst="rect">
              <a:avLst/>
            </a:prstGeom>
            <a:solidFill>
              <a:srgbClr val="FFD96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7" name="Google Shape;527;p50"/>
          <p:cNvSpPr/>
          <p:nvPr/>
        </p:nvSpPr>
        <p:spPr>
          <a:xfrm rot="-1692236">
            <a:off x="7253558" y="321154"/>
            <a:ext cx="1578483" cy="872448"/>
          </a:xfrm>
          <a:custGeom>
            <a:avLst/>
            <a:gdLst/>
            <a:ahLst/>
            <a:cxnLst/>
            <a:rect l="l" t="t" r="r" b="b"/>
            <a:pathLst>
              <a:path w="50983" h="58215" extrusionOk="0">
                <a:moveTo>
                  <a:pt x="50983" y="0"/>
                </a:moveTo>
                <a:cubicBezTo>
                  <a:pt x="43340" y="0"/>
                  <a:pt x="36066" y="7144"/>
                  <a:pt x="32904" y="14102"/>
                </a:cubicBezTo>
                <a:cubicBezTo>
                  <a:pt x="28772" y="23194"/>
                  <a:pt x="29158" y="34198"/>
                  <a:pt x="23865" y="42667"/>
                </a:cubicBezTo>
                <a:cubicBezTo>
                  <a:pt x="18833" y="50718"/>
                  <a:pt x="9494" y="58215"/>
                  <a:pt x="0" y="58215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28" name="Google Shape;528;p50"/>
          <p:cNvSpPr/>
          <p:nvPr/>
        </p:nvSpPr>
        <p:spPr>
          <a:xfrm rot="10312914">
            <a:off x="2364867" y="1773690"/>
            <a:ext cx="431640" cy="66067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FA9D8F1-98ED-43B5-9A4D-389635DBD76F}"/>
              </a:ext>
            </a:extLst>
          </p:cNvPr>
          <p:cNvSpPr/>
          <p:nvPr/>
        </p:nvSpPr>
        <p:spPr>
          <a:xfrm>
            <a:off x="3944619" y="288530"/>
            <a:ext cx="1016598" cy="7459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Ejemplo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425137F-B71A-48E8-B79E-2CCCB9061D8D}"/>
              </a:ext>
            </a:extLst>
          </p:cNvPr>
          <p:cNvSpPr/>
          <p:nvPr/>
        </p:nvSpPr>
        <p:spPr>
          <a:xfrm>
            <a:off x="511553" y="2593938"/>
            <a:ext cx="2422266" cy="21294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3C8264C-5FA5-401B-9866-BE4AE94D4BB0}"/>
              </a:ext>
            </a:extLst>
          </p:cNvPr>
          <p:cNvSpPr/>
          <p:nvPr/>
        </p:nvSpPr>
        <p:spPr>
          <a:xfrm>
            <a:off x="600131" y="2681971"/>
            <a:ext cx="2237591" cy="194050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200" dirty="0"/>
          </a:p>
          <a:p>
            <a:pPr algn="ctr"/>
            <a:endParaRPr lang="es-EC" sz="1200" dirty="0"/>
          </a:p>
          <a:p>
            <a:pPr algn="ctr"/>
            <a:r>
              <a:rPr lang="es-EC" sz="1200" dirty="0"/>
              <a:t>La educación de los niños y niñas de 3 a 5 años es obligatoria.</a:t>
            </a:r>
          </a:p>
          <a:p>
            <a:pPr algn="ctr"/>
            <a:endParaRPr lang="es-EC" sz="1200" dirty="0"/>
          </a:p>
          <a:p>
            <a:pPr algn="ctr"/>
            <a:endParaRPr lang="es-EC" sz="1200" dirty="0"/>
          </a:p>
          <a:p>
            <a:pPr algn="ctr"/>
            <a:r>
              <a:rPr lang="es-EC" sz="1200" b="1" dirty="0"/>
              <a:t>Inicial I y II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46879E6-53B7-42AD-86B5-2F7416BD1975}"/>
              </a:ext>
            </a:extLst>
          </p:cNvPr>
          <p:cNvSpPr/>
          <p:nvPr/>
        </p:nvSpPr>
        <p:spPr>
          <a:xfrm>
            <a:off x="3177829" y="2571750"/>
            <a:ext cx="2663573" cy="21516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4086C0B-A3C5-41DD-983E-0BAB936E3CFE}"/>
              </a:ext>
            </a:extLst>
          </p:cNvPr>
          <p:cNvSpPr/>
          <p:nvPr/>
        </p:nvSpPr>
        <p:spPr>
          <a:xfrm>
            <a:off x="3254556" y="2674527"/>
            <a:ext cx="2510118" cy="19512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1200" dirty="0"/>
              <a:t>Los objetivos de aprendizaje están diseñados para guiar el desarrollo de </a:t>
            </a:r>
            <a:r>
              <a:rPr lang="es-EC" sz="1200" b="1" dirty="0"/>
              <a:t>habilidades</a:t>
            </a:r>
            <a:r>
              <a:rPr lang="es-EC" sz="1200" dirty="0"/>
              <a:t>, </a:t>
            </a:r>
            <a:r>
              <a:rPr lang="es-EC" sz="1200" b="1" dirty="0"/>
              <a:t>conocimientos</a:t>
            </a:r>
            <a:r>
              <a:rPr lang="es-EC" sz="1200" dirty="0"/>
              <a:t> y </a:t>
            </a:r>
            <a:r>
              <a:rPr lang="es-EC" sz="1200" b="1" dirty="0"/>
              <a:t>actitudes</a:t>
            </a:r>
            <a:r>
              <a:rPr lang="es-EC" sz="1200" dirty="0"/>
              <a:t> en los niños. </a:t>
            </a:r>
            <a:endParaRPr lang="es-EC" sz="1200" b="1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0115762-DF0F-43FB-B503-BA50E9095CA7}"/>
              </a:ext>
            </a:extLst>
          </p:cNvPr>
          <p:cNvSpPr/>
          <p:nvPr/>
        </p:nvSpPr>
        <p:spPr>
          <a:xfrm>
            <a:off x="5968874" y="2582843"/>
            <a:ext cx="2663573" cy="21516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2584958-2FE5-4BE3-80F8-CC6FF3323ED7}"/>
              </a:ext>
            </a:extLst>
          </p:cNvPr>
          <p:cNvSpPr/>
          <p:nvPr/>
        </p:nvSpPr>
        <p:spPr>
          <a:xfrm>
            <a:off x="6085412" y="2683029"/>
            <a:ext cx="2510118" cy="19512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Refieren a los contenidos de aprendizaje.</a:t>
            </a:r>
          </a:p>
        </p:txBody>
      </p:sp>
      <p:sp>
        <p:nvSpPr>
          <p:cNvPr id="24" name="Google Shape;528;p50">
            <a:extLst>
              <a:ext uri="{FF2B5EF4-FFF2-40B4-BE49-F238E27FC236}">
                <a16:creationId xmlns:a16="http://schemas.microsoft.com/office/drawing/2014/main" id="{E48030DA-DF05-4039-B1AD-971DA4649D9C}"/>
              </a:ext>
            </a:extLst>
          </p:cNvPr>
          <p:cNvSpPr/>
          <p:nvPr/>
        </p:nvSpPr>
        <p:spPr>
          <a:xfrm rot="10312914">
            <a:off x="5141161" y="1773690"/>
            <a:ext cx="431640" cy="66067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528;p50">
            <a:extLst>
              <a:ext uri="{FF2B5EF4-FFF2-40B4-BE49-F238E27FC236}">
                <a16:creationId xmlns:a16="http://schemas.microsoft.com/office/drawing/2014/main" id="{6E4F5288-E380-4A8B-B0FA-96F600E4331D}"/>
              </a:ext>
            </a:extLst>
          </p:cNvPr>
          <p:cNvSpPr/>
          <p:nvPr/>
        </p:nvSpPr>
        <p:spPr>
          <a:xfrm rot="10312914">
            <a:off x="7826979" y="1815349"/>
            <a:ext cx="431640" cy="660672"/>
          </a:xfrm>
          <a:custGeom>
            <a:avLst/>
            <a:gdLst/>
            <a:ahLst/>
            <a:cxnLst/>
            <a:rect l="l" t="t" r="r" b="b"/>
            <a:pathLst>
              <a:path w="10109" h="13945" extrusionOk="0">
                <a:moveTo>
                  <a:pt x="4198" y="988"/>
                </a:moveTo>
                <a:cubicBezTo>
                  <a:pt x="5591" y="988"/>
                  <a:pt x="8751" y="1562"/>
                  <a:pt x="8720" y="1666"/>
                </a:cubicBezTo>
                <a:cubicBezTo>
                  <a:pt x="8299" y="3149"/>
                  <a:pt x="7919" y="4646"/>
                  <a:pt x="7337" y="6074"/>
                </a:cubicBezTo>
                <a:cubicBezTo>
                  <a:pt x="7011" y="5586"/>
                  <a:pt x="6772" y="4997"/>
                  <a:pt x="6203" y="4779"/>
                </a:cubicBezTo>
                <a:cubicBezTo>
                  <a:pt x="6082" y="4733"/>
                  <a:pt x="5965" y="4712"/>
                  <a:pt x="5852" y="4712"/>
                </a:cubicBezTo>
                <a:cubicBezTo>
                  <a:pt x="5035" y="4712"/>
                  <a:pt x="4439" y="5819"/>
                  <a:pt x="4059" y="6412"/>
                </a:cubicBezTo>
                <a:cubicBezTo>
                  <a:pt x="3334" y="7542"/>
                  <a:pt x="2475" y="8660"/>
                  <a:pt x="2148" y="9985"/>
                </a:cubicBezTo>
                <a:cubicBezTo>
                  <a:pt x="1970" y="10717"/>
                  <a:pt x="1892" y="11454"/>
                  <a:pt x="1864" y="12197"/>
                </a:cubicBezTo>
                <a:cubicBezTo>
                  <a:pt x="1838" y="12143"/>
                  <a:pt x="1812" y="12091"/>
                  <a:pt x="1788" y="12045"/>
                </a:cubicBezTo>
                <a:cubicBezTo>
                  <a:pt x="1607" y="11704"/>
                  <a:pt x="1405" y="11363"/>
                  <a:pt x="1266" y="11003"/>
                </a:cubicBezTo>
                <a:cubicBezTo>
                  <a:pt x="953" y="10208"/>
                  <a:pt x="877" y="9376"/>
                  <a:pt x="1001" y="8532"/>
                </a:cubicBezTo>
                <a:cubicBezTo>
                  <a:pt x="1153" y="7493"/>
                  <a:pt x="1488" y="6433"/>
                  <a:pt x="1997" y="5509"/>
                </a:cubicBezTo>
                <a:cubicBezTo>
                  <a:pt x="2270" y="5014"/>
                  <a:pt x="2550" y="4570"/>
                  <a:pt x="2961" y="4176"/>
                </a:cubicBezTo>
                <a:cubicBezTo>
                  <a:pt x="3265" y="3885"/>
                  <a:pt x="3553" y="3593"/>
                  <a:pt x="3805" y="3256"/>
                </a:cubicBezTo>
                <a:cubicBezTo>
                  <a:pt x="3834" y="3219"/>
                  <a:pt x="3856" y="3176"/>
                  <a:pt x="3872" y="3131"/>
                </a:cubicBezTo>
                <a:cubicBezTo>
                  <a:pt x="4008" y="3043"/>
                  <a:pt x="4091" y="2887"/>
                  <a:pt x="4034" y="2677"/>
                </a:cubicBezTo>
                <a:cubicBezTo>
                  <a:pt x="3913" y="2225"/>
                  <a:pt x="3638" y="1835"/>
                  <a:pt x="3420" y="1424"/>
                </a:cubicBezTo>
                <a:cubicBezTo>
                  <a:pt x="3355" y="1303"/>
                  <a:pt x="3288" y="1183"/>
                  <a:pt x="3235" y="1058"/>
                </a:cubicBezTo>
                <a:cubicBezTo>
                  <a:pt x="3235" y="1055"/>
                  <a:pt x="3235" y="1053"/>
                  <a:pt x="3233" y="1051"/>
                </a:cubicBezTo>
                <a:cubicBezTo>
                  <a:pt x="3477" y="1012"/>
                  <a:pt x="3719" y="1011"/>
                  <a:pt x="3965" y="994"/>
                </a:cubicBezTo>
                <a:cubicBezTo>
                  <a:pt x="4035" y="990"/>
                  <a:pt x="4113" y="988"/>
                  <a:pt x="4198" y="988"/>
                </a:cubicBezTo>
                <a:close/>
                <a:moveTo>
                  <a:pt x="4399" y="0"/>
                </a:moveTo>
                <a:cubicBezTo>
                  <a:pt x="3877" y="0"/>
                  <a:pt x="3343" y="31"/>
                  <a:pt x="2885" y="168"/>
                </a:cubicBezTo>
                <a:cubicBezTo>
                  <a:pt x="1527" y="577"/>
                  <a:pt x="2722" y="1910"/>
                  <a:pt x="3051" y="2695"/>
                </a:cubicBezTo>
                <a:cubicBezTo>
                  <a:pt x="3043" y="2703"/>
                  <a:pt x="3035" y="2711"/>
                  <a:pt x="3026" y="2721"/>
                </a:cubicBezTo>
                <a:cubicBezTo>
                  <a:pt x="2643" y="3235"/>
                  <a:pt x="2080" y="3602"/>
                  <a:pt x="1724" y="4137"/>
                </a:cubicBezTo>
                <a:cubicBezTo>
                  <a:pt x="1386" y="4646"/>
                  <a:pt x="1082" y="5183"/>
                  <a:pt x="841" y="5745"/>
                </a:cubicBezTo>
                <a:cubicBezTo>
                  <a:pt x="380" y="6825"/>
                  <a:pt x="1" y="8025"/>
                  <a:pt x="1" y="9212"/>
                </a:cubicBezTo>
                <a:cubicBezTo>
                  <a:pt x="1" y="10218"/>
                  <a:pt x="243" y="11112"/>
                  <a:pt x="703" y="12005"/>
                </a:cubicBezTo>
                <a:cubicBezTo>
                  <a:pt x="1069" y="12714"/>
                  <a:pt x="1430" y="13541"/>
                  <a:pt x="2179" y="13910"/>
                </a:cubicBezTo>
                <a:cubicBezTo>
                  <a:pt x="2227" y="13934"/>
                  <a:pt x="2278" y="13944"/>
                  <a:pt x="2330" y="13944"/>
                </a:cubicBezTo>
                <a:cubicBezTo>
                  <a:pt x="2563" y="13944"/>
                  <a:pt x="2811" y="13729"/>
                  <a:pt x="2805" y="13497"/>
                </a:cubicBezTo>
                <a:cubicBezTo>
                  <a:pt x="2781" y="12506"/>
                  <a:pt x="2753" y="11465"/>
                  <a:pt x="2992" y="10496"/>
                </a:cubicBezTo>
                <a:cubicBezTo>
                  <a:pt x="3265" y="9389"/>
                  <a:pt x="3838" y="8534"/>
                  <a:pt x="4434" y="7582"/>
                </a:cubicBezTo>
                <a:cubicBezTo>
                  <a:pt x="4745" y="7087"/>
                  <a:pt x="5049" y="6579"/>
                  <a:pt x="5413" y="6122"/>
                </a:cubicBezTo>
                <a:cubicBezTo>
                  <a:pt x="5605" y="5882"/>
                  <a:pt x="5708" y="5700"/>
                  <a:pt x="5836" y="5700"/>
                </a:cubicBezTo>
                <a:cubicBezTo>
                  <a:pt x="5915" y="5700"/>
                  <a:pt x="6004" y="5770"/>
                  <a:pt x="6129" y="5937"/>
                </a:cubicBezTo>
                <a:cubicBezTo>
                  <a:pt x="6478" y="6407"/>
                  <a:pt x="6740" y="6950"/>
                  <a:pt x="7210" y="7319"/>
                </a:cubicBezTo>
                <a:cubicBezTo>
                  <a:pt x="7289" y="7381"/>
                  <a:pt x="7374" y="7407"/>
                  <a:pt x="7458" y="7407"/>
                </a:cubicBezTo>
                <a:cubicBezTo>
                  <a:pt x="7652" y="7407"/>
                  <a:pt x="7838" y="7264"/>
                  <a:pt x="7924" y="7083"/>
                </a:cubicBezTo>
                <a:cubicBezTo>
                  <a:pt x="8444" y="5971"/>
                  <a:pt x="8811" y="4805"/>
                  <a:pt x="9148" y="3630"/>
                </a:cubicBezTo>
                <a:cubicBezTo>
                  <a:pt x="9219" y="3571"/>
                  <a:pt x="9270" y="3492"/>
                  <a:pt x="9293" y="3404"/>
                </a:cubicBezTo>
                <a:lnTo>
                  <a:pt x="10005" y="923"/>
                </a:lnTo>
                <a:cubicBezTo>
                  <a:pt x="10108" y="559"/>
                  <a:pt x="9800" y="301"/>
                  <a:pt x="9513" y="301"/>
                </a:cubicBezTo>
                <a:cubicBezTo>
                  <a:pt x="9436" y="301"/>
                  <a:pt x="9360" y="320"/>
                  <a:pt x="9294" y="360"/>
                </a:cubicBezTo>
                <a:cubicBezTo>
                  <a:pt x="9158" y="220"/>
                  <a:pt x="6457" y="38"/>
                  <a:pt x="5374" y="19"/>
                </a:cubicBezTo>
                <a:cubicBezTo>
                  <a:pt x="5070" y="13"/>
                  <a:pt x="4737" y="0"/>
                  <a:pt x="43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F2E6E0A-13CF-46F5-9251-F32AB6A7C0ED}"/>
              </a:ext>
            </a:extLst>
          </p:cNvPr>
          <p:cNvSpPr/>
          <p:nvPr/>
        </p:nvSpPr>
        <p:spPr>
          <a:xfrm>
            <a:off x="935915" y="1505070"/>
            <a:ext cx="1475747" cy="10444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Objetivos del subnivel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9F23062-77B1-4807-92D6-71229783D269}"/>
              </a:ext>
            </a:extLst>
          </p:cNvPr>
          <p:cNvSpPr/>
          <p:nvPr/>
        </p:nvSpPr>
        <p:spPr>
          <a:xfrm>
            <a:off x="3581475" y="1505070"/>
            <a:ext cx="1575149" cy="10444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Objetivos de aprendizaje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02104C1-C761-4DE9-8B90-27761B35CE3B}"/>
              </a:ext>
            </a:extLst>
          </p:cNvPr>
          <p:cNvSpPr/>
          <p:nvPr/>
        </p:nvSpPr>
        <p:spPr>
          <a:xfrm>
            <a:off x="6357769" y="1505070"/>
            <a:ext cx="1487035" cy="105558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dirty="0"/>
              <a:t>Destrezas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E1D6D13B-8C44-4A7A-B1CD-78B2FD201B90}"/>
              </a:ext>
            </a:extLst>
          </p:cNvPr>
          <p:cNvCxnSpPr/>
          <p:nvPr/>
        </p:nvCxnSpPr>
        <p:spPr>
          <a:xfrm>
            <a:off x="1716628" y="3873814"/>
            <a:ext cx="0" cy="2796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2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"/>
          <p:cNvSpPr txBox="1">
            <a:spLocks noGrp="1"/>
          </p:cNvSpPr>
          <p:nvPr>
            <p:ph type="subTitle" idx="1"/>
          </p:nvPr>
        </p:nvSpPr>
        <p:spPr>
          <a:xfrm>
            <a:off x="715700" y="2523306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  <a:latin typeface="Kumbh Sans Black"/>
                <a:ea typeface="Kumbh Sans Black"/>
                <a:cs typeface="Kumbh Sans Black"/>
                <a:sym typeface="Kumbh Sans Black"/>
              </a:rPr>
              <a:t>Orientaciones metodológicas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88" name="Google Shape;488;p49"/>
          <p:cNvSpPr txBox="1">
            <a:spLocks noGrp="1"/>
          </p:cNvSpPr>
          <p:nvPr>
            <p:ph type="subTitle" idx="2"/>
          </p:nvPr>
        </p:nvSpPr>
        <p:spPr>
          <a:xfrm>
            <a:off x="261238" y="3096006"/>
            <a:ext cx="3720100" cy="13862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 el conjunto de sugerencias didácticas, cuyo objetivo es guiar la acción del docente y orientarlo en la toma de las mejores decisiones pedagógicas que debe asumirlas para el desarrollo del proceso de enseñanza-aprendizaje</a:t>
            </a:r>
            <a:endParaRPr sz="1200" dirty="0"/>
          </a:p>
        </p:txBody>
      </p:sp>
      <p:sp>
        <p:nvSpPr>
          <p:cNvPr id="489" name="Google Shape;489;p49"/>
          <p:cNvSpPr txBox="1">
            <a:spLocks noGrp="1"/>
          </p:cNvSpPr>
          <p:nvPr>
            <p:ph type="subTitle" idx="3"/>
          </p:nvPr>
        </p:nvSpPr>
        <p:spPr>
          <a:xfrm>
            <a:off x="5089905" y="3173251"/>
            <a:ext cx="3985218" cy="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 el conjunto de sugerencias técnicas que permiten tomar decisiones oportunas acerca de la acción educativa y de las interacciones que se requieran para mejorar el proceso de enseñanza aprendizaje, desde el enfoque cualitativo.</a:t>
            </a:r>
            <a:endParaRPr sz="1200" dirty="0"/>
          </a:p>
        </p:txBody>
      </p:sp>
      <p:sp>
        <p:nvSpPr>
          <p:cNvPr id="491" name="Google Shape;491;p49"/>
          <p:cNvSpPr txBox="1">
            <a:spLocks noGrp="1"/>
          </p:cNvSpPr>
          <p:nvPr>
            <p:ph type="subTitle" idx="5"/>
          </p:nvPr>
        </p:nvSpPr>
        <p:spPr>
          <a:xfrm>
            <a:off x="5931295" y="2466937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70C0"/>
                </a:solidFill>
              </a:rPr>
              <a:t>Orientaciones para el proceso de evaluación</a:t>
            </a:r>
            <a:endParaRPr sz="1600" b="1" dirty="0">
              <a:solidFill>
                <a:srgbClr val="0070C0"/>
              </a:solidFill>
              <a:latin typeface="Kumbh Sans Black"/>
              <a:ea typeface="Kumbh Sans Black"/>
              <a:cs typeface="Kumbh Sans Black"/>
              <a:sym typeface="Kumbh Sans Black"/>
            </a:endParaRPr>
          </a:p>
        </p:txBody>
      </p:sp>
      <p:sp>
        <p:nvSpPr>
          <p:cNvPr id="494" name="Google Shape;494;p49"/>
          <p:cNvSpPr/>
          <p:nvPr/>
        </p:nvSpPr>
        <p:spPr>
          <a:xfrm>
            <a:off x="6809550" y="1829275"/>
            <a:ext cx="8925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" name="Google Shape;506;p49"/>
          <p:cNvGrpSpPr/>
          <p:nvPr/>
        </p:nvGrpSpPr>
        <p:grpSpPr>
          <a:xfrm rot="-2552681">
            <a:off x="3998072" y="1472958"/>
            <a:ext cx="494427" cy="797900"/>
            <a:chOff x="3050950" y="2503050"/>
            <a:chExt cx="260025" cy="419625"/>
          </a:xfrm>
        </p:grpSpPr>
        <p:sp>
          <p:nvSpPr>
            <p:cNvPr id="507" name="Google Shape;507;p49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9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9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lt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49"/>
          <p:cNvSpPr/>
          <p:nvPr/>
        </p:nvSpPr>
        <p:spPr>
          <a:xfrm rot="-5174334">
            <a:off x="8288515" y="4064869"/>
            <a:ext cx="342968" cy="1499056"/>
          </a:xfrm>
          <a:custGeom>
            <a:avLst/>
            <a:gdLst/>
            <a:ahLst/>
            <a:cxnLst/>
            <a:rect l="l" t="t" r="r" b="b"/>
            <a:pathLst>
              <a:path w="13718" h="59959" extrusionOk="0">
                <a:moveTo>
                  <a:pt x="0" y="3191"/>
                </a:moveTo>
                <a:cubicBezTo>
                  <a:pt x="3975" y="1700"/>
                  <a:pt x="10756" y="-2053"/>
                  <a:pt x="12655" y="1744"/>
                </a:cubicBezTo>
                <a:cubicBezTo>
                  <a:pt x="17327" y="11084"/>
                  <a:pt x="4249" y="21093"/>
                  <a:pt x="2531" y="31394"/>
                </a:cubicBezTo>
                <a:cubicBezTo>
                  <a:pt x="1857" y="35433"/>
                  <a:pt x="9722" y="36497"/>
                  <a:pt x="10847" y="40434"/>
                </a:cubicBezTo>
                <a:cubicBezTo>
                  <a:pt x="12635" y="46693"/>
                  <a:pt x="10486" y="53450"/>
                  <a:pt x="10486" y="59959"/>
                </a:cubicBezTo>
              </a:path>
            </a:pathLst>
          </a:custGeom>
          <a:noFill/>
          <a:ln w="3810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15" name="Google Shape;515;p49"/>
          <p:cNvSpPr/>
          <p:nvPr/>
        </p:nvSpPr>
        <p:spPr>
          <a:xfrm rot="-5618440" flipH="1">
            <a:off x="8669671" y="-82005"/>
            <a:ext cx="195779" cy="603911"/>
          </a:xfrm>
          <a:custGeom>
            <a:avLst/>
            <a:gdLst/>
            <a:ahLst/>
            <a:cxnLst/>
            <a:rect l="l" t="t" r="r" b="b"/>
            <a:pathLst>
              <a:path w="7831" h="24156" extrusionOk="0">
                <a:moveTo>
                  <a:pt x="2683" y="1802"/>
                </a:moveTo>
                <a:cubicBezTo>
                  <a:pt x="2687" y="1835"/>
                  <a:pt x="2690" y="1867"/>
                  <a:pt x="2696" y="1902"/>
                </a:cubicBezTo>
                <a:cubicBezTo>
                  <a:pt x="2669" y="1903"/>
                  <a:pt x="2641" y="1910"/>
                  <a:pt x="2615" y="1918"/>
                </a:cubicBezTo>
                <a:cubicBezTo>
                  <a:pt x="2638" y="1879"/>
                  <a:pt x="2661" y="1841"/>
                  <a:pt x="2682" y="1802"/>
                </a:cubicBezTo>
                <a:close/>
                <a:moveTo>
                  <a:pt x="2366" y="2332"/>
                </a:moveTo>
                <a:cubicBezTo>
                  <a:pt x="2379" y="2441"/>
                  <a:pt x="2446" y="2536"/>
                  <a:pt x="2542" y="2588"/>
                </a:cubicBezTo>
                <a:cubicBezTo>
                  <a:pt x="2781" y="2720"/>
                  <a:pt x="3037" y="2809"/>
                  <a:pt x="3286" y="2809"/>
                </a:cubicBezTo>
                <a:cubicBezTo>
                  <a:pt x="3510" y="2809"/>
                  <a:pt x="3728" y="2737"/>
                  <a:pt x="3924" y="2560"/>
                </a:cubicBezTo>
                <a:cubicBezTo>
                  <a:pt x="3989" y="2502"/>
                  <a:pt x="4043" y="2432"/>
                  <a:pt x="4082" y="2354"/>
                </a:cubicBezTo>
                <a:cubicBezTo>
                  <a:pt x="4199" y="2622"/>
                  <a:pt x="4301" y="2895"/>
                  <a:pt x="4415" y="3136"/>
                </a:cubicBezTo>
                <a:cubicBezTo>
                  <a:pt x="4802" y="3947"/>
                  <a:pt x="5348" y="4664"/>
                  <a:pt x="5581" y="5542"/>
                </a:cubicBezTo>
                <a:cubicBezTo>
                  <a:pt x="5299" y="5835"/>
                  <a:pt x="5086" y="6194"/>
                  <a:pt x="4804" y="6480"/>
                </a:cubicBezTo>
                <a:cubicBezTo>
                  <a:pt x="4565" y="5859"/>
                  <a:pt x="4280" y="5111"/>
                  <a:pt x="3623" y="4991"/>
                </a:cubicBezTo>
                <a:cubicBezTo>
                  <a:pt x="3571" y="4981"/>
                  <a:pt x="3521" y="4977"/>
                  <a:pt x="3473" y="4977"/>
                </a:cubicBezTo>
                <a:cubicBezTo>
                  <a:pt x="2788" y="4977"/>
                  <a:pt x="2447" y="5900"/>
                  <a:pt x="2098" y="6456"/>
                </a:cubicBezTo>
                <a:cubicBezTo>
                  <a:pt x="1684" y="6147"/>
                  <a:pt x="1449" y="5553"/>
                  <a:pt x="970" y="5308"/>
                </a:cubicBezTo>
                <a:cubicBezTo>
                  <a:pt x="965" y="5306"/>
                  <a:pt x="958" y="5306"/>
                  <a:pt x="954" y="5303"/>
                </a:cubicBezTo>
                <a:cubicBezTo>
                  <a:pt x="983" y="4918"/>
                  <a:pt x="1022" y="4516"/>
                  <a:pt x="1227" y="4215"/>
                </a:cubicBezTo>
                <a:cubicBezTo>
                  <a:pt x="1534" y="3760"/>
                  <a:pt x="1825" y="3297"/>
                  <a:pt x="2087" y="2812"/>
                </a:cubicBezTo>
                <a:cubicBezTo>
                  <a:pt x="2175" y="2650"/>
                  <a:pt x="2270" y="2492"/>
                  <a:pt x="2366" y="2332"/>
                </a:cubicBezTo>
                <a:close/>
                <a:moveTo>
                  <a:pt x="5878" y="6373"/>
                </a:moveTo>
                <a:lnTo>
                  <a:pt x="5878" y="6373"/>
                </a:lnTo>
                <a:cubicBezTo>
                  <a:pt x="5882" y="6680"/>
                  <a:pt x="5865" y="6991"/>
                  <a:pt x="5916" y="7293"/>
                </a:cubicBezTo>
                <a:cubicBezTo>
                  <a:pt x="5981" y="7690"/>
                  <a:pt x="6005" y="8098"/>
                  <a:pt x="6028" y="8504"/>
                </a:cubicBezTo>
                <a:cubicBezTo>
                  <a:pt x="5906" y="8618"/>
                  <a:pt x="5816" y="8764"/>
                  <a:pt x="5730" y="8919"/>
                </a:cubicBezTo>
                <a:cubicBezTo>
                  <a:pt x="5594" y="9169"/>
                  <a:pt x="5464" y="9485"/>
                  <a:pt x="5512" y="9771"/>
                </a:cubicBezTo>
                <a:cubicBezTo>
                  <a:pt x="5527" y="9851"/>
                  <a:pt x="5603" y="9893"/>
                  <a:pt x="5678" y="9893"/>
                </a:cubicBezTo>
                <a:cubicBezTo>
                  <a:pt x="5708" y="9893"/>
                  <a:pt x="5738" y="9886"/>
                  <a:pt x="5763" y="9872"/>
                </a:cubicBezTo>
                <a:cubicBezTo>
                  <a:pt x="5927" y="9782"/>
                  <a:pt x="6023" y="9629"/>
                  <a:pt x="6096" y="9457"/>
                </a:cubicBezTo>
                <a:cubicBezTo>
                  <a:pt x="6142" y="9948"/>
                  <a:pt x="6184" y="10439"/>
                  <a:pt x="6228" y="10930"/>
                </a:cubicBezTo>
                <a:cubicBezTo>
                  <a:pt x="6212" y="10951"/>
                  <a:pt x="6195" y="10972"/>
                  <a:pt x="6181" y="10993"/>
                </a:cubicBezTo>
                <a:cubicBezTo>
                  <a:pt x="6008" y="11231"/>
                  <a:pt x="5680" y="11748"/>
                  <a:pt x="5846" y="12050"/>
                </a:cubicBezTo>
                <a:cubicBezTo>
                  <a:pt x="5882" y="12116"/>
                  <a:pt x="5956" y="12153"/>
                  <a:pt x="6030" y="12153"/>
                </a:cubicBezTo>
                <a:cubicBezTo>
                  <a:pt x="6083" y="12153"/>
                  <a:pt x="6136" y="12134"/>
                  <a:pt x="6173" y="12093"/>
                </a:cubicBezTo>
                <a:cubicBezTo>
                  <a:pt x="6254" y="12003"/>
                  <a:pt x="6270" y="11897"/>
                  <a:pt x="6303" y="11785"/>
                </a:cubicBezTo>
                <a:cubicBezTo>
                  <a:pt x="6303" y="11784"/>
                  <a:pt x="6303" y="11782"/>
                  <a:pt x="6304" y="11782"/>
                </a:cubicBezTo>
                <a:cubicBezTo>
                  <a:pt x="6350" y="12284"/>
                  <a:pt x="6397" y="12788"/>
                  <a:pt x="6447" y="13291"/>
                </a:cubicBezTo>
                <a:cubicBezTo>
                  <a:pt x="6366" y="13424"/>
                  <a:pt x="6285" y="13557"/>
                  <a:pt x="6202" y="13689"/>
                </a:cubicBezTo>
                <a:cubicBezTo>
                  <a:pt x="6104" y="13842"/>
                  <a:pt x="6028" y="13912"/>
                  <a:pt x="6082" y="14092"/>
                </a:cubicBezTo>
                <a:cubicBezTo>
                  <a:pt x="6100" y="14152"/>
                  <a:pt x="6149" y="14178"/>
                  <a:pt x="6205" y="14178"/>
                </a:cubicBezTo>
                <a:cubicBezTo>
                  <a:pt x="6213" y="14178"/>
                  <a:pt x="6221" y="14178"/>
                  <a:pt x="6229" y="14177"/>
                </a:cubicBezTo>
                <a:cubicBezTo>
                  <a:pt x="6358" y="14157"/>
                  <a:pt x="6446" y="14068"/>
                  <a:pt x="6514" y="13953"/>
                </a:cubicBezTo>
                <a:cubicBezTo>
                  <a:pt x="6561" y="14427"/>
                  <a:pt x="6607" y="14904"/>
                  <a:pt x="6647" y="15380"/>
                </a:cubicBezTo>
                <a:cubicBezTo>
                  <a:pt x="6543" y="15500"/>
                  <a:pt x="6446" y="15629"/>
                  <a:pt x="6358" y="15762"/>
                </a:cubicBezTo>
                <a:cubicBezTo>
                  <a:pt x="6257" y="15913"/>
                  <a:pt x="6179" y="16082"/>
                  <a:pt x="6083" y="16237"/>
                </a:cubicBezTo>
                <a:cubicBezTo>
                  <a:pt x="6010" y="16359"/>
                  <a:pt x="5901" y="16481"/>
                  <a:pt x="5865" y="16617"/>
                </a:cubicBezTo>
                <a:cubicBezTo>
                  <a:pt x="5841" y="16717"/>
                  <a:pt x="5919" y="16827"/>
                  <a:pt x="6020" y="16827"/>
                </a:cubicBezTo>
                <a:cubicBezTo>
                  <a:pt x="6036" y="16827"/>
                  <a:pt x="6052" y="16825"/>
                  <a:pt x="6069" y="16819"/>
                </a:cubicBezTo>
                <a:cubicBezTo>
                  <a:pt x="6324" y="16734"/>
                  <a:pt x="6436" y="16408"/>
                  <a:pt x="6532" y="16182"/>
                </a:cubicBezTo>
                <a:cubicBezTo>
                  <a:pt x="6586" y="16055"/>
                  <a:pt x="6633" y="15923"/>
                  <a:pt x="6685" y="15795"/>
                </a:cubicBezTo>
                <a:cubicBezTo>
                  <a:pt x="6737" y="16406"/>
                  <a:pt x="6782" y="17017"/>
                  <a:pt x="6823" y="17629"/>
                </a:cubicBezTo>
                <a:cubicBezTo>
                  <a:pt x="6761" y="17713"/>
                  <a:pt x="6701" y="17796"/>
                  <a:pt x="6646" y="17882"/>
                </a:cubicBezTo>
                <a:cubicBezTo>
                  <a:pt x="6517" y="18085"/>
                  <a:pt x="6314" y="18263"/>
                  <a:pt x="6212" y="18476"/>
                </a:cubicBezTo>
                <a:cubicBezTo>
                  <a:pt x="6147" y="18610"/>
                  <a:pt x="6242" y="18756"/>
                  <a:pt x="6373" y="18756"/>
                </a:cubicBezTo>
                <a:cubicBezTo>
                  <a:pt x="6403" y="18756"/>
                  <a:pt x="6435" y="18748"/>
                  <a:pt x="6467" y="18731"/>
                </a:cubicBezTo>
                <a:cubicBezTo>
                  <a:pt x="6652" y="18630"/>
                  <a:pt x="6774" y="18402"/>
                  <a:pt x="6859" y="18204"/>
                </a:cubicBezTo>
                <a:cubicBezTo>
                  <a:pt x="6891" y="18767"/>
                  <a:pt x="6919" y="19331"/>
                  <a:pt x="6940" y="19893"/>
                </a:cubicBezTo>
                <a:cubicBezTo>
                  <a:pt x="6620" y="20290"/>
                  <a:pt x="6134" y="20732"/>
                  <a:pt x="6399" y="21084"/>
                </a:cubicBezTo>
                <a:cubicBezTo>
                  <a:pt x="6437" y="21134"/>
                  <a:pt x="6496" y="21167"/>
                  <a:pt x="6554" y="21167"/>
                </a:cubicBezTo>
                <a:cubicBezTo>
                  <a:pt x="6593" y="21167"/>
                  <a:pt x="6633" y="21152"/>
                  <a:pt x="6667" y="21118"/>
                </a:cubicBezTo>
                <a:cubicBezTo>
                  <a:pt x="6769" y="21015"/>
                  <a:pt x="6784" y="20893"/>
                  <a:pt x="6820" y="20757"/>
                </a:cubicBezTo>
                <a:cubicBezTo>
                  <a:pt x="6849" y="20643"/>
                  <a:pt x="6901" y="20532"/>
                  <a:pt x="6958" y="20428"/>
                </a:cubicBezTo>
                <a:cubicBezTo>
                  <a:pt x="6971" y="20861"/>
                  <a:pt x="6981" y="21295"/>
                  <a:pt x="6985" y="21729"/>
                </a:cubicBezTo>
                <a:cubicBezTo>
                  <a:pt x="6685" y="22022"/>
                  <a:pt x="6369" y="22306"/>
                  <a:pt x="6202" y="22700"/>
                </a:cubicBezTo>
                <a:cubicBezTo>
                  <a:pt x="6168" y="22776"/>
                  <a:pt x="6155" y="22875"/>
                  <a:pt x="6205" y="22948"/>
                </a:cubicBezTo>
                <a:cubicBezTo>
                  <a:pt x="6171" y="22966"/>
                  <a:pt x="6135" y="22984"/>
                  <a:pt x="6098" y="23002"/>
                </a:cubicBezTo>
                <a:cubicBezTo>
                  <a:pt x="6129" y="22077"/>
                  <a:pt x="5940" y="21110"/>
                  <a:pt x="5841" y="20204"/>
                </a:cubicBezTo>
                <a:cubicBezTo>
                  <a:pt x="5662" y="18572"/>
                  <a:pt x="5439" y="16936"/>
                  <a:pt x="5317" y="15299"/>
                </a:cubicBezTo>
                <a:cubicBezTo>
                  <a:pt x="5195" y="13665"/>
                  <a:pt x="5200" y="12029"/>
                  <a:pt x="5163" y="10393"/>
                </a:cubicBezTo>
                <a:cubicBezTo>
                  <a:pt x="5148" y="9784"/>
                  <a:pt x="5116" y="9185"/>
                  <a:pt x="5041" y="8579"/>
                </a:cubicBezTo>
                <a:cubicBezTo>
                  <a:pt x="4997" y="8226"/>
                  <a:pt x="4935" y="7800"/>
                  <a:pt x="4952" y="7399"/>
                </a:cubicBezTo>
                <a:cubicBezTo>
                  <a:pt x="5340" y="7130"/>
                  <a:pt x="5581" y="6722"/>
                  <a:pt x="5878" y="6373"/>
                </a:cubicBezTo>
                <a:close/>
                <a:moveTo>
                  <a:pt x="884" y="6100"/>
                </a:moveTo>
                <a:cubicBezTo>
                  <a:pt x="1171" y="6488"/>
                  <a:pt x="1440" y="6929"/>
                  <a:pt x="1836" y="7184"/>
                </a:cubicBezTo>
                <a:cubicBezTo>
                  <a:pt x="1703" y="7641"/>
                  <a:pt x="1714" y="8377"/>
                  <a:pt x="1711" y="8499"/>
                </a:cubicBezTo>
                <a:cubicBezTo>
                  <a:pt x="1690" y="9904"/>
                  <a:pt x="1784" y="11309"/>
                  <a:pt x="1872" y="12710"/>
                </a:cubicBezTo>
                <a:cubicBezTo>
                  <a:pt x="1932" y="13694"/>
                  <a:pt x="1955" y="14694"/>
                  <a:pt x="2064" y="15673"/>
                </a:cubicBezTo>
                <a:cubicBezTo>
                  <a:pt x="2342" y="18162"/>
                  <a:pt x="2340" y="20659"/>
                  <a:pt x="2362" y="23158"/>
                </a:cubicBezTo>
                <a:cubicBezTo>
                  <a:pt x="2322" y="23148"/>
                  <a:pt x="2285" y="23140"/>
                  <a:pt x="2248" y="23127"/>
                </a:cubicBezTo>
                <a:lnTo>
                  <a:pt x="2249" y="23127"/>
                </a:lnTo>
                <a:cubicBezTo>
                  <a:pt x="1996" y="23054"/>
                  <a:pt x="1536" y="22957"/>
                  <a:pt x="1261" y="22783"/>
                </a:cubicBezTo>
                <a:cubicBezTo>
                  <a:pt x="1290" y="22724"/>
                  <a:pt x="1271" y="22636"/>
                  <a:pt x="1197" y="22626"/>
                </a:cubicBezTo>
                <a:cubicBezTo>
                  <a:pt x="1167" y="22623"/>
                  <a:pt x="1140" y="22620"/>
                  <a:pt x="1116" y="22618"/>
                </a:cubicBezTo>
                <a:cubicBezTo>
                  <a:pt x="1173" y="19594"/>
                  <a:pt x="916" y="16564"/>
                  <a:pt x="890" y="13540"/>
                </a:cubicBezTo>
                <a:cubicBezTo>
                  <a:pt x="877" y="12135"/>
                  <a:pt x="789" y="10732"/>
                  <a:pt x="763" y="9327"/>
                </a:cubicBezTo>
                <a:cubicBezTo>
                  <a:pt x="749" y="8616"/>
                  <a:pt x="760" y="7906"/>
                  <a:pt x="789" y="7197"/>
                </a:cubicBezTo>
                <a:cubicBezTo>
                  <a:pt x="791" y="7161"/>
                  <a:pt x="793" y="7126"/>
                  <a:pt x="794" y="7090"/>
                </a:cubicBezTo>
                <a:cubicBezTo>
                  <a:pt x="810" y="6773"/>
                  <a:pt x="862" y="6433"/>
                  <a:pt x="884" y="6100"/>
                </a:cubicBezTo>
                <a:close/>
                <a:moveTo>
                  <a:pt x="3504" y="5790"/>
                </a:moveTo>
                <a:cubicBezTo>
                  <a:pt x="3667" y="5790"/>
                  <a:pt x="4200" y="7136"/>
                  <a:pt x="4288" y="7327"/>
                </a:cubicBezTo>
                <a:cubicBezTo>
                  <a:pt x="4321" y="7394"/>
                  <a:pt x="4376" y="7449"/>
                  <a:pt x="4444" y="7480"/>
                </a:cubicBezTo>
                <a:cubicBezTo>
                  <a:pt x="4334" y="8127"/>
                  <a:pt x="4444" y="8851"/>
                  <a:pt x="4470" y="9472"/>
                </a:cubicBezTo>
                <a:cubicBezTo>
                  <a:pt x="4540" y="11187"/>
                  <a:pt x="4438" y="12910"/>
                  <a:pt x="4513" y="14629"/>
                </a:cubicBezTo>
                <a:cubicBezTo>
                  <a:pt x="4589" y="16351"/>
                  <a:pt x="4804" y="18071"/>
                  <a:pt x="4986" y="19783"/>
                </a:cubicBezTo>
                <a:cubicBezTo>
                  <a:pt x="5106" y="20918"/>
                  <a:pt x="5176" y="22053"/>
                  <a:pt x="5267" y="23186"/>
                </a:cubicBezTo>
                <a:cubicBezTo>
                  <a:pt x="5264" y="23204"/>
                  <a:pt x="5260" y="23220"/>
                  <a:pt x="5260" y="23238"/>
                </a:cubicBezTo>
                <a:cubicBezTo>
                  <a:pt x="5026" y="23277"/>
                  <a:pt x="4799" y="23301"/>
                  <a:pt x="4602" y="23324"/>
                </a:cubicBezTo>
                <a:cubicBezTo>
                  <a:pt x="4333" y="23354"/>
                  <a:pt x="4064" y="23373"/>
                  <a:pt x="3795" y="23373"/>
                </a:cubicBezTo>
                <a:cubicBezTo>
                  <a:pt x="3634" y="23373"/>
                  <a:pt x="3473" y="23366"/>
                  <a:pt x="3311" y="23352"/>
                </a:cubicBezTo>
                <a:cubicBezTo>
                  <a:pt x="3238" y="23345"/>
                  <a:pt x="3165" y="23334"/>
                  <a:pt x="3092" y="23324"/>
                </a:cubicBezTo>
                <a:cubicBezTo>
                  <a:pt x="3092" y="19991"/>
                  <a:pt x="2823" y="16692"/>
                  <a:pt x="2588" y="13369"/>
                </a:cubicBezTo>
                <a:cubicBezTo>
                  <a:pt x="2495" y="12057"/>
                  <a:pt x="2422" y="10743"/>
                  <a:pt x="2355" y="9428"/>
                </a:cubicBezTo>
                <a:cubicBezTo>
                  <a:pt x="2327" y="8890"/>
                  <a:pt x="2313" y="8351"/>
                  <a:pt x="2308" y="7812"/>
                </a:cubicBezTo>
                <a:cubicBezTo>
                  <a:pt x="2308" y="7646"/>
                  <a:pt x="2313" y="7480"/>
                  <a:pt x="2327" y="7316"/>
                </a:cubicBezTo>
                <a:cubicBezTo>
                  <a:pt x="2386" y="7299"/>
                  <a:pt x="2440" y="7267"/>
                  <a:pt x="2480" y="7221"/>
                </a:cubicBezTo>
                <a:cubicBezTo>
                  <a:pt x="2867" y="6804"/>
                  <a:pt x="3035" y="6143"/>
                  <a:pt x="3487" y="5796"/>
                </a:cubicBezTo>
                <a:cubicBezTo>
                  <a:pt x="3492" y="5792"/>
                  <a:pt x="3497" y="5790"/>
                  <a:pt x="3504" y="5790"/>
                </a:cubicBezTo>
                <a:close/>
                <a:moveTo>
                  <a:pt x="3256" y="1"/>
                </a:moveTo>
                <a:cubicBezTo>
                  <a:pt x="3223" y="1"/>
                  <a:pt x="3189" y="6"/>
                  <a:pt x="3157" y="14"/>
                </a:cubicBezTo>
                <a:lnTo>
                  <a:pt x="3150" y="17"/>
                </a:lnTo>
                <a:cubicBezTo>
                  <a:pt x="3135" y="20"/>
                  <a:pt x="3121" y="27"/>
                  <a:pt x="3106" y="33"/>
                </a:cubicBezTo>
                <a:cubicBezTo>
                  <a:pt x="3098" y="37"/>
                  <a:pt x="3092" y="40"/>
                  <a:pt x="3085" y="43"/>
                </a:cubicBezTo>
                <a:cubicBezTo>
                  <a:pt x="3075" y="50"/>
                  <a:pt x="3066" y="55"/>
                  <a:pt x="3056" y="60"/>
                </a:cubicBezTo>
                <a:cubicBezTo>
                  <a:pt x="3051" y="63"/>
                  <a:pt x="3046" y="68"/>
                  <a:pt x="3041" y="71"/>
                </a:cubicBezTo>
                <a:cubicBezTo>
                  <a:pt x="3018" y="87"/>
                  <a:pt x="2997" y="105"/>
                  <a:pt x="2979" y="126"/>
                </a:cubicBezTo>
                <a:cubicBezTo>
                  <a:pt x="2945" y="165"/>
                  <a:pt x="2918" y="211"/>
                  <a:pt x="2903" y="261"/>
                </a:cubicBezTo>
                <a:cubicBezTo>
                  <a:pt x="2849" y="372"/>
                  <a:pt x="2797" y="484"/>
                  <a:pt x="2752" y="594"/>
                </a:cubicBezTo>
                <a:cubicBezTo>
                  <a:pt x="2227" y="894"/>
                  <a:pt x="2007" y="1713"/>
                  <a:pt x="1599" y="2180"/>
                </a:cubicBezTo>
                <a:cubicBezTo>
                  <a:pt x="1417" y="2391"/>
                  <a:pt x="1306" y="2710"/>
                  <a:pt x="1167" y="2954"/>
                </a:cubicBezTo>
                <a:cubicBezTo>
                  <a:pt x="993" y="3261"/>
                  <a:pt x="799" y="3557"/>
                  <a:pt x="606" y="3853"/>
                </a:cubicBezTo>
                <a:cubicBezTo>
                  <a:pt x="373" y="4210"/>
                  <a:pt x="313" y="4666"/>
                  <a:pt x="324" y="5111"/>
                </a:cubicBezTo>
                <a:cubicBezTo>
                  <a:pt x="167" y="5596"/>
                  <a:pt x="89" y="6103"/>
                  <a:pt x="92" y="6613"/>
                </a:cubicBezTo>
                <a:cubicBezTo>
                  <a:pt x="61" y="6843"/>
                  <a:pt x="71" y="7077"/>
                  <a:pt x="118" y="7304"/>
                </a:cubicBezTo>
                <a:cubicBezTo>
                  <a:pt x="69" y="7912"/>
                  <a:pt x="51" y="8524"/>
                  <a:pt x="37" y="9112"/>
                </a:cubicBezTo>
                <a:cubicBezTo>
                  <a:pt x="1" y="10589"/>
                  <a:pt x="67" y="12067"/>
                  <a:pt x="61" y="13543"/>
                </a:cubicBezTo>
                <a:cubicBezTo>
                  <a:pt x="46" y="16604"/>
                  <a:pt x="108" y="19674"/>
                  <a:pt x="183" y="22734"/>
                </a:cubicBezTo>
                <a:cubicBezTo>
                  <a:pt x="190" y="23040"/>
                  <a:pt x="409" y="23179"/>
                  <a:pt x="632" y="23179"/>
                </a:cubicBezTo>
                <a:cubicBezTo>
                  <a:pt x="713" y="23179"/>
                  <a:pt x="795" y="23161"/>
                  <a:pt x="867" y="23126"/>
                </a:cubicBezTo>
                <a:cubicBezTo>
                  <a:pt x="1295" y="23535"/>
                  <a:pt x="1814" y="23797"/>
                  <a:pt x="2370" y="23955"/>
                </a:cubicBezTo>
                <a:lnTo>
                  <a:pt x="2370" y="24021"/>
                </a:lnTo>
                <a:cubicBezTo>
                  <a:pt x="2610" y="24070"/>
                  <a:pt x="2853" y="24113"/>
                  <a:pt x="3095" y="24148"/>
                </a:cubicBezTo>
                <a:cubicBezTo>
                  <a:pt x="3096" y="24132"/>
                  <a:pt x="3098" y="24117"/>
                  <a:pt x="3096" y="24103"/>
                </a:cubicBezTo>
                <a:lnTo>
                  <a:pt x="3096" y="24103"/>
                </a:lnTo>
                <a:cubicBezTo>
                  <a:pt x="3375" y="24139"/>
                  <a:pt x="3658" y="24155"/>
                  <a:pt x="3939" y="24155"/>
                </a:cubicBezTo>
                <a:cubicBezTo>
                  <a:pt x="4275" y="24155"/>
                  <a:pt x="4609" y="24132"/>
                  <a:pt x="4932" y="24093"/>
                </a:cubicBezTo>
                <a:cubicBezTo>
                  <a:pt x="5630" y="24008"/>
                  <a:pt x="7338" y="23672"/>
                  <a:pt x="7441" y="22792"/>
                </a:cubicBezTo>
                <a:cubicBezTo>
                  <a:pt x="7641" y="22779"/>
                  <a:pt x="7831" y="22646"/>
                  <a:pt x="7831" y="22387"/>
                </a:cubicBezTo>
                <a:cubicBezTo>
                  <a:pt x="7821" y="19349"/>
                  <a:pt x="7592" y="16313"/>
                  <a:pt x="7275" y="13297"/>
                </a:cubicBezTo>
                <a:cubicBezTo>
                  <a:pt x="7127" y="11904"/>
                  <a:pt x="7016" y="10511"/>
                  <a:pt x="6886" y="9117"/>
                </a:cubicBezTo>
                <a:cubicBezTo>
                  <a:pt x="6829" y="8509"/>
                  <a:pt x="6886" y="7810"/>
                  <a:pt x="6729" y="7225"/>
                </a:cubicBezTo>
                <a:cubicBezTo>
                  <a:pt x="6576" y="6656"/>
                  <a:pt x="6746" y="6035"/>
                  <a:pt x="6590" y="5454"/>
                </a:cubicBezTo>
                <a:cubicBezTo>
                  <a:pt x="6558" y="5337"/>
                  <a:pt x="6472" y="5241"/>
                  <a:pt x="6360" y="5194"/>
                </a:cubicBezTo>
                <a:cubicBezTo>
                  <a:pt x="6055" y="4204"/>
                  <a:pt x="5412" y="3376"/>
                  <a:pt x="4974" y="2443"/>
                </a:cubicBezTo>
                <a:cubicBezTo>
                  <a:pt x="4807" y="2084"/>
                  <a:pt x="4623" y="1609"/>
                  <a:pt x="4361" y="1217"/>
                </a:cubicBezTo>
                <a:cubicBezTo>
                  <a:pt x="4361" y="1150"/>
                  <a:pt x="4352" y="1084"/>
                  <a:pt x="4332" y="1020"/>
                </a:cubicBezTo>
                <a:cubicBezTo>
                  <a:pt x="4278" y="861"/>
                  <a:pt x="4155" y="752"/>
                  <a:pt x="4010" y="674"/>
                </a:cubicBezTo>
                <a:cubicBezTo>
                  <a:pt x="3885" y="440"/>
                  <a:pt x="3722" y="237"/>
                  <a:pt x="3501" y="100"/>
                </a:cubicBezTo>
                <a:cubicBezTo>
                  <a:pt x="3444" y="45"/>
                  <a:pt x="3371" y="11"/>
                  <a:pt x="3293" y="3"/>
                </a:cubicBezTo>
                <a:lnTo>
                  <a:pt x="328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542;p51">
            <a:extLst>
              <a:ext uri="{FF2B5EF4-FFF2-40B4-BE49-F238E27FC236}">
                <a16:creationId xmlns:a16="http://schemas.microsoft.com/office/drawing/2014/main" id="{33A4EC67-F348-44AB-BE44-BB6E2E431B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Elementos estructurales del currículo</a:t>
            </a:r>
            <a:endParaRPr sz="2800" dirty="0"/>
          </a:p>
        </p:txBody>
      </p:sp>
      <p:pic>
        <p:nvPicPr>
          <p:cNvPr id="4098" name="Picture 2" descr="Orientaciones Pedagógicas">
            <a:extLst>
              <a:ext uri="{FF2B5EF4-FFF2-40B4-BE49-F238E27FC236}">
                <a16:creationId xmlns:a16="http://schemas.microsoft.com/office/drawing/2014/main" id="{D3F6FDFB-6D4E-42B8-926C-79716ACB1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8" y="1237129"/>
            <a:ext cx="1452362" cy="128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a importancia de un instrumento de evaluación en la educación media  general - Red Holos XXI">
            <a:extLst>
              <a:ext uri="{FF2B5EF4-FFF2-40B4-BE49-F238E27FC236}">
                <a16:creationId xmlns:a16="http://schemas.microsoft.com/office/drawing/2014/main" id="{DD071D71-75E7-4030-B12E-4027A9D0D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160" y="1359682"/>
            <a:ext cx="1820670" cy="114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11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0"/>
          <p:cNvGrpSpPr/>
          <p:nvPr/>
        </p:nvGrpSpPr>
        <p:grpSpPr>
          <a:xfrm>
            <a:off x="3769061" y="1"/>
            <a:ext cx="1367715" cy="1226372"/>
            <a:chOff x="5161594" y="1272195"/>
            <a:chExt cx="2697600" cy="2950263"/>
          </a:xfrm>
        </p:grpSpPr>
        <p:sp>
          <p:nvSpPr>
            <p:cNvPr id="524" name="Google Shape;524;p50"/>
            <p:cNvSpPr/>
            <p:nvPr/>
          </p:nvSpPr>
          <p:spPr>
            <a:xfrm rot="12279">
              <a:off x="5166535" y="1449549"/>
              <a:ext cx="2687717" cy="2768118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50"/>
            <p:cNvSpPr/>
            <p:nvPr/>
          </p:nvSpPr>
          <p:spPr>
            <a:xfrm rot="12920">
              <a:off x="6071486" y="1273994"/>
              <a:ext cx="957907" cy="227402"/>
            </a:xfrm>
            <a:prstGeom prst="rect">
              <a:avLst/>
            </a:prstGeom>
            <a:solidFill>
              <a:srgbClr val="FFD96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7" name="Google Shape;527;p50"/>
          <p:cNvSpPr/>
          <p:nvPr/>
        </p:nvSpPr>
        <p:spPr>
          <a:xfrm rot="-1692236">
            <a:off x="4453195" y="991950"/>
            <a:ext cx="1578483" cy="872448"/>
          </a:xfrm>
          <a:custGeom>
            <a:avLst/>
            <a:gdLst/>
            <a:ahLst/>
            <a:cxnLst/>
            <a:rect l="l" t="t" r="r" b="b"/>
            <a:pathLst>
              <a:path w="50983" h="58215" extrusionOk="0">
                <a:moveTo>
                  <a:pt x="50983" y="0"/>
                </a:moveTo>
                <a:cubicBezTo>
                  <a:pt x="43340" y="0"/>
                  <a:pt x="36066" y="7144"/>
                  <a:pt x="32904" y="14102"/>
                </a:cubicBezTo>
                <a:cubicBezTo>
                  <a:pt x="28772" y="23194"/>
                  <a:pt x="29158" y="34198"/>
                  <a:pt x="23865" y="42667"/>
                </a:cubicBezTo>
                <a:cubicBezTo>
                  <a:pt x="18833" y="50718"/>
                  <a:pt x="9494" y="58215"/>
                  <a:pt x="0" y="58215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FA9D8F1-98ED-43B5-9A4D-389635DBD76F}"/>
              </a:ext>
            </a:extLst>
          </p:cNvPr>
          <p:cNvSpPr/>
          <p:nvPr/>
        </p:nvSpPr>
        <p:spPr>
          <a:xfrm>
            <a:off x="3944619" y="297767"/>
            <a:ext cx="1016598" cy="7459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Ejemplo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425137F-B71A-48E8-B79E-2CCCB9061D8D}"/>
              </a:ext>
            </a:extLst>
          </p:cNvPr>
          <p:cNvSpPr/>
          <p:nvPr/>
        </p:nvSpPr>
        <p:spPr>
          <a:xfrm>
            <a:off x="511553" y="2593938"/>
            <a:ext cx="2446800" cy="23881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3C8264C-5FA5-401B-9866-BE4AE94D4BB0}"/>
              </a:ext>
            </a:extLst>
          </p:cNvPr>
          <p:cNvSpPr/>
          <p:nvPr/>
        </p:nvSpPr>
        <p:spPr>
          <a:xfrm>
            <a:off x="603890" y="2755302"/>
            <a:ext cx="2237591" cy="20963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endParaRPr lang="es-EC" sz="1200" dirty="0"/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Aprendizaje activo y participativo.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Aprendizaje significativo.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Juego como eje transversal.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Inclusión y diversidad.</a:t>
            </a:r>
          </a:p>
          <a:p>
            <a:pPr algn="ctr"/>
            <a:endParaRPr lang="es-EC" b="1" dirty="0"/>
          </a:p>
          <a:p>
            <a:pPr algn="ctr"/>
            <a:endParaRPr lang="es-EC" b="1" dirty="0"/>
          </a:p>
          <a:p>
            <a:pPr algn="ctr"/>
            <a:endParaRPr lang="es-EC" b="1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0115762-DF0F-43FB-B503-BA50E9095CA7}"/>
              </a:ext>
            </a:extLst>
          </p:cNvPr>
          <p:cNvSpPr/>
          <p:nvPr/>
        </p:nvSpPr>
        <p:spPr>
          <a:xfrm>
            <a:off x="5968874" y="2582843"/>
            <a:ext cx="2809366" cy="21294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2584958-2FE5-4BE3-80F8-CC6FF3323ED7}"/>
              </a:ext>
            </a:extLst>
          </p:cNvPr>
          <p:cNvSpPr/>
          <p:nvPr/>
        </p:nvSpPr>
        <p:spPr>
          <a:xfrm>
            <a:off x="6122329" y="2683029"/>
            <a:ext cx="2510118" cy="19512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Evaluación diagnóstica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Evaluación formativa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s-EC" sz="1200" dirty="0"/>
              <a:t>Evaluación Final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F2E6E0A-13CF-46F5-9251-F32AB6A7C0ED}"/>
              </a:ext>
            </a:extLst>
          </p:cNvPr>
          <p:cNvSpPr/>
          <p:nvPr/>
        </p:nvSpPr>
        <p:spPr>
          <a:xfrm>
            <a:off x="602427" y="1034690"/>
            <a:ext cx="1979408" cy="15148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Orientaciones metodológicas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02104C1-C761-4DE9-8B90-27761B35CE3B}"/>
              </a:ext>
            </a:extLst>
          </p:cNvPr>
          <p:cNvSpPr/>
          <p:nvPr/>
        </p:nvSpPr>
        <p:spPr>
          <a:xfrm>
            <a:off x="6477649" y="1151068"/>
            <a:ext cx="1979408" cy="13816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Orientaciones de evaluación</a:t>
            </a:r>
          </a:p>
        </p:txBody>
      </p:sp>
      <p:pic>
        <p:nvPicPr>
          <p:cNvPr id="5122" name="Picture 2" descr="contento joven hombre presentación y explicando algo confidente sonriente  empresario en los anteojos gesticulando con manos durante presentación.  21333819 Vector en Vecteezy">
            <a:extLst>
              <a:ext uri="{FF2B5EF4-FFF2-40B4-BE49-F238E27FC236}">
                <a16:creationId xmlns:a16="http://schemas.microsoft.com/office/drawing/2014/main" id="{47ABD3AA-1BEF-436E-BCB8-DC3D56516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2633249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31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66"/>
          <p:cNvSpPr txBox="1">
            <a:spLocks noGrp="1"/>
          </p:cNvSpPr>
          <p:nvPr>
            <p:ph type="title"/>
          </p:nvPr>
        </p:nvSpPr>
        <p:spPr>
          <a:xfrm>
            <a:off x="720000" y="3123100"/>
            <a:ext cx="4818510" cy="1191300"/>
          </a:xfrm>
          <a:prstGeom prst="rect">
            <a:avLst/>
          </a:prstGeom>
        </p:spPr>
        <p:txBody>
          <a:bodyPr spcFirstLastPara="1" wrap="square" lIns="91425" tIns="18287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Otros aspectos del Currículo Ecuatoriano</a:t>
            </a:r>
            <a:endParaRPr dirty="0"/>
          </a:p>
        </p:txBody>
      </p:sp>
      <p:grpSp>
        <p:nvGrpSpPr>
          <p:cNvPr id="926" name="Google Shape;926;p66"/>
          <p:cNvGrpSpPr/>
          <p:nvPr/>
        </p:nvGrpSpPr>
        <p:grpSpPr>
          <a:xfrm>
            <a:off x="719988" y="620725"/>
            <a:ext cx="638175" cy="657225"/>
            <a:chOff x="295325" y="1733950"/>
            <a:chExt cx="638175" cy="657225"/>
          </a:xfrm>
        </p:grpSpPr>
        <p:sp>
          <p:nvSpPr>
            <p:cNvPr id="927" name="Google Shape;927;p66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8" name="Google Shape;928;p66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9" name="Google Shape;929;p66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930" name="Google Shape;930;p66"/>
          <p:cNvSpPr/>
          <p:nvPr/>
        </p:nvSpPr>
        <p:spPr>
          <a:xfrm rot="-5400000">
            <a:off x="8336387" y="3780907"/>
            <a:ext cx="342950" cy="2287736"/>
          </a:xfrm>
          <a:custGeom>
            <a:avLst/>
            <a:gdLst/>
            <a:ahLst/>
            <a:cxnLst/>
            <a:rect l="l" t="t" r="r" b="b"/>
            <a:pathLst>
              <a:path w="13718" h="59959" extrusionOk="0">
                <a:moveTo>
                  <a:pt x="0" y="3191"/>
                </a:moveTo>
                <a:cubicBezTo>
                  <a:pt x="3975" y="1700"/>
                  <a:pt x="10756" y="-2053"/>
                  <a:pt x="12655" y="1744"/>
                </a:cubicBezTo>
                <a:cubicBezTo>
                  <a:pt x="17327" y="11084"/>
                  <a:pt x="4249" y="21093"/>
                  <a:pt x="2531" y="31394"/>
                </a:cubicBezTo>
                <a:cubicBezTo>
                  <a:pt x="1857" y="35433"/>
                  <a:pt x="9722" y="36497"/>
                  <a:pt x="10847" y="40434"/>
                </a:cubicBezTo>
                <a:cubicBezTo>
                  <a:pt x="12635" y="46693"/>
                  <a:pt x="10486" y="53450"/>
                  <a:pt x="10486" y="59959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931" name="Google Shape;931;p66"/>
          <p:cNvGrpSpPr/>
          <p:nvPr/>
        </p:nvGrpSpPr>
        <p:grpSpPr>
          <a:xfrm rot="4542962">
            <a:off x="2120701" y="2520373"/>
            <a:ext cx="494487" cy="797997"/>
            <a:chOff x="3050950" y="2503050"/>
            <a:chExt cx="260025" cy="419625"/>
          </a:xfrm>
        </p:grpSpPr>
        <p:sp>
          <p:nvSpPr>
            <p:cNvPr id="932" name="Google Shape;932;p66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6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6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6"/>
          <p:cNvSpPr txBox="1">
            <a:spLocks noGrp="1"/>
          </p:cNvSpPr>
          <p:nvPr>
            <p:ph type="subTitle" idx="1"/>
          </p:nvPr>
        </p:nvSpPr>
        <p:spPr>
          <a:xfrm>
            <a:off x="372968" y="1310471"/>
            <a:ext cx="8378930" cy="136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Formación de ciudadanos críticos, reflexivos, creativos, comprometidos en torno a una construcción justa, equitativa y democrática.</a:t>
            </a:r>
            <a:endParaRPr sz="2000" dirty="0"/>
          </a:p>
        </p:txBody>
      </p:sp>
      <p:grpSp>
        <p:nvGrpSpPr>
          <p:cNvPr id="403" name="Google Shape;403;p46"/>
          <p:cNvGrpSpPr/>
          <p:nvPr/>
        </p:nvGrpSpPr>
        <p:grpSpPr>
          <a:xfrm>
            <a:off x="8057852" y="465256"/>
            <a:ext cx="638175" cy="657225"/>
            <a:chOff x="295325" y="1733950"/>
            <a:chExt cx="638175" cy="657225"/>
          </a:xfrm>
        </p:grpSpPr>
        <p:sp>
          <p:nvSpPr>
            <p:cNvPr id="404" name="Google Shape;404;p46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5" name="Google Shape;405;p46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6" name="Google Shape;406;p46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07" name="Google Shape;407;p46"/>
          <p:cNvSpPr/>
          <p:nvPr/>
        </p:nvSpPr>
        <p:spPr>
          <a:xfrm>
            <a:off x="7907050" y="3890400"/>
            <a:ext cx="531900" cy="5319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0" name="Google Shape;410;p46"/>
          <p:cNvGrpSpPr/>
          <p:nvPr/>
        </p:nvGrpSpPr>
        <p:grpSpPr>
          <a:xfrm rot="-4200597">
            <a:off x="693504" y="4258446"/>
            <a:ext cx="494482" cy="797989"/>
            <a:chOff x="3050950" y="2503050"/>
            <a:chExt cx="260025" cy="419625"/>
          </a:xfrm>
        </p:grpSpPr>
        <p:sp>
          <p:nvSpPr>
            <p:cNvPr id="411" name="Google Shape;411;p46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6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6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46"/>
          <p:cNvSpPr txBox="1">
            <a:spLocks noGrp="1"/>
          </p:cNvSpPr>
          <p:nvPr>
            <p:ph type="title"/>
          </p:nvPr>
        </p:nvSpPr>
        <p:spPr>
          <a:xfrm>
            <a:off x="539500" y="150627"/>
            <a:ext cx="7406177" cy="9864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dirty="0">
                <a:solidFill>
                  <a:srgbClr val="0070C0"/>
                </a:solidFill>
              </a:rPr>
              <a:t>¿Qué promueve el currículo educativo Ecuatoriano?</a:t>
            </a:r>
            <a:endParaRPr sz="2800" b="1" dirty="0">
              <a:solidFill>
                <a:srgbClr val="0070C0"/>
              </a:solidFill>
            </a:endParaRPr>
          </a:p>
        </p:txBody>
      </p:sp>
      <p:pic>
        <p:nvPicPr>
          <p:cNvPr id="6148" name="Picture 4" descr="Formación ciudadana: ¿Qué es la formación ciudadana?">
            <a:extLst>
              <a:ext uri="{FF2B5EF4-FFF2-40B4-BE49-F238E27FC236}">
                <a16:creationId xmlns:a16="http://schemas.microsoft.com/office/drawing/2014/main" id="{9CA5B0CD-F7D1-45EE-8138-F7D5C774B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28188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6"/>
          <p:cNvSpPr txBox="1">
            <a:spLocks noGrp="1"/>
          </p:cNvSpPr>
          <p:nvPr>
            <p:ph type="subTitle" idx="1"/>
          </p:nvPr>
        </p:nvSpPr>
        <p:spPr>
          <a:xfrm>
            <a:off x="382534" y="1283035"/>
            <a:ext cx="8378930" cy="15577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C" sz="1600" dirty="0"/>
              <a:t>Se fundamenta en una perspectiva epistemológica constructivista.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C" sz="1600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C" sz="1600" dirty="0"/>
              <a:t>Se fundamenta en una perspectiva pedagógica centrada en el aprendizaje activo y significativo.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grpSp>
        <p:nvGrpSpPr>
          <p:cNvPr id="403" name="Google Shape;403;p46"/>
          <p:cNvGrpSpPr/>
          <p:nvPr/>
        </p:nvGrpSpPr>
        <p:grpSpPr>
          <a:xfrm>
            <a:off x="8057852" y="465256"/>
            <a:ext cx="638175" cy="657225"/>
            <a:chOff x="295325" y="1733950"/>
            <a:chExt cx="638175" cy="657225"/>
          </a:xfrm>
        </p:grpSpPr>
        <p:sp>
          <p:nvSpPr>
            <p:cNvPr id="404" name="Google Shape;404;p46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5" name="Google Shape;405;p46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6" name="Google Shape;406;p46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16" name="Google Shape;416;p46"/>
          <p:cNvSpPr txBox="1">
            <a:spLocks noGrp="1"/>
          </p:cNvSpPr>
          <p:nvPr>
            <p:ph type="title"/>
          </p:nvPr>
        </p:nvSpPr>
        <p:spPr>
          <a:xfrm>
            <a:off x="539500" y="150627"/>
            <a:ext cx="7406177" cy="9864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dirty="0">
                <a:solidFill>
                  <a:srgbClr val="0070C0"/>
                </a:solidFill>
              </a:rPr>
              <a:t>¿En qué se fundamenta el currículo Ecuatoriano?</a:t>
            </a:r>
            <a:endParaRPr sz="2800" b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Asociación Red de ONG de Guayaquil : REFLEXIÓN EN TORNO A ALGUNAS  HERRAMIENTAS Y MODELOS PARA FOMENTAR LA PARTICIPACIÓN EN NUESTRAS  ORGANIZACIONES">
            <a:extLst>
              <a:ext uri="{FF2B5EF4-FFF2-40B4-BE49-F238E27FC236}">
                <a16:creationId xmlns:a16="http://schemas.microsoft.com/office/drawing/2014/main" id="{51A889EB-73B5-4653-8DE7-C74ED542A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91" y="3187104"/>
            <a:ext cx="2705100" cy="1685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etodologia Construtivista: O Aluno Na Construção Do Conhecimento">
            <a:extLst>
              <a:ext uri="{FF2B5EF4-FFF2-40B4-BE49-F238E27FC236}">
                <a16:creationId xmlns:a16="http://schemas.microsoft.com/office/drawing/2014/main" id="{EA973F5A-24BA-4A51-AC03-8E07EFA42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76" y="3250678"/>
            <a:ext cx="2342421" cy="1558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492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6"/>
          <p:cNvSpPr txBox="1">
            <a:spLocks noGrp="1"/>
          </p:cNvSpPr>
          <p:nvPr>
            <p:ph type="subTitle" idx="1"/>
          </p:nvPr>
        </p:nvSpPr>
        <p:spPr>
          <a:xfrm>
            <a:off x="645458" y="1711697"/>
            <a:ext cx="2323651" cy="5825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Formación continua  y actualizada del docente.</a:t>
            </a:r>
            <a:endParaRPr sz="1400" dirty="0"/>
          </a:p>
        </p:txBody>
      </p:sp>
      <p:grpSp>
        <p:nvGrpSpPr>
          <p:cNvPr id="403" name="Google Shape;403;p46"/>
          <p:cNvGrpSpPr/>
          <p:nvPr/>
        </p:nvGrpSpPr>
        <p:grpSpPr>
          <a:xfrm>
            <a:off x="8057852" y="465256"/>
            <a:ext cx="638175" cy="657225"/>
            <a:chOff x="295325" y="1733950"/>
            <a:chExt cx="638175" cy="657225"/>
          </a:xfrm>
        </p:grpSpPr>
        <p:sp>
          <p:nvSpPr>
            <p:cNvPr id="404" name="Google Shape;404;p46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5" name="Google Shape;405;p46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6" name="Google Shape;406;p46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10" name="Google Shape;410;p46"/>
          <p:cNvGrpSpPr/>
          <p:nvPr/>
        </p:nvGrpSpPr>
        <p:grpSpPr>
          <a:xfrm rot="6568610">
            <a:off x="3995347" y="3556685"/>
            <a:ext cx="494482" cy="797989"/>
            <a:chOff x="3050950" y="2503050"/>
            <a:chExt cx="260025" cy="419625"/>
          </a:xfrm>
        </p:grpSpPr>
        <p:sp>
          <p:nvSpPr>
            <p:cNvPr id="411" name="Google Shape;411;p46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6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6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46"/>
          <p:cNvSpPr txBox="1">
            <a:spLocks noGrp="1"/>
          </p:cNvSpPr>
          <p:nvPr>
            <p:ph type="title"/>
          </p:nvPr>
        </p:nvSpPr>
        <p:spPr>
          <a:xfrm>
            <a:off x="539500" y="150627"/>
            <a:ext cx="7406177" cy="9864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dirty="0">
                <a:solidFill>
                  <a:srgbClr val="0070C0"/>
                </a:solidFill>
              </a:rPr>
              <a:t>¿Qué requiere la implementación efectiva de currículo?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14" name="Google Shape;401;p46">
            <a:extLst>
              <a:ext uri="{FF2B5EF4-FFF2-40B4-BE49-F238E27FC236}">
                <a16:creationId xmlns:a16="http://schemas.microsoft.com/office/drawing/2014/main" id="{FC18A93D-6734-4936-89A1-7780599424B1}"/>
              </a:ext>
            </a:extLst>
          </p:cNvPr>
          <p:cNvSpPr txBox="1">
            <a:spLocks/>
          </p:cNvSpPr>
          <p:nvPr/>
        </p:nvSpPr>
        <p:spPr>
          <a:xfrm>
            <a:off x="4956362" y="3550188"/>
            <a:ext cx="3686765" cy="969429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anrope"/>
              <a:buNone/>
              <a:defRPr sz="25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r>
              <a:rPr lang="es-EC" sz="1400" dirty="0"/>
              <a:t>Los docentes sean capaces de implementar estrategias pedagógicas con el fin de promover competencias para la vida.</a:t>
            </a:r>
          </a:p>
        </p:txBody>
      </p:sp>
      <p:pic>
        <p:nvPicPr>
          <p:cNvPr id="8194" name="Picture 2" descr="Nuevos docentes capacitados en blended learning - Innovación Educativa">
            <a:extLst>
              <a:ext uri="{FF2B5EF4-FFF2-40B4-BE49-F238E27FC236}">
                <a16:creationId xmlns:a16="http://schemas.microsoft.com/office/drawing/2014/main" id="{76E82A9C-ED58-4F9D-8D8B-01A9EC7C6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69" y="1315940"/>
            <a:ext cx="2789668" cy="1763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strategias empresariales de marketing">
            <a:extLst>
              <a:ext uri="{FF2B5EF4-FFF2-40B4-BE49-F238E27FC236}">
                <a16:creationId xmlns:a16="http://schemas.microsoft.com/office/drawing/2014/main" id="{B84768C7-D381-4D69-A981-4A466424E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0" y="3275095"/>
            <a:ext cx="2762250" cy="1657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300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44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6879" r="16873"/>
          <a:stretch/>
        </p:blipFill>
        <p:spPr>
          <a:xfrm rot="439780">
            <a:off x="1330050" y="1394601"/>
            <a:ext cx="2409903" cy="2424598"/>
          </a:xfrm>
          <a:prstGeom prst="rect">
            <a:avLst/>
          </a:prstGeom>
        </p:spPr>
      </p:pic>
      <p:sp>
        <p:nvSpPr>
          <p:cNvPr id="365" name="Google Shape;365;p44"/>
          <p:cNvSpPr txBox="1">
            <a:spLocks noGrp="1"/>
          </p:cNvSpPr>
          <p:nvPr>
            <p:ph type="title"/>
          </p:nvPr>
        </p:nvSpPr>
        <p:spPr>
          <a:xfrm>
            <a:off x="3792074" y="2235000"/>
            <a:ext cx="4861271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highlight>
                  <a:schemeClr val="accent2"/>
                </a:highlight>
              </a:rPr>
              <a:t>Técnicas e instrumentos de evaluación</a:t>
            </a:r>
            <a:endParaRPr sz="2400" dirty="0">
              <a:highlight>
                <a:schemeClr val="accent2"/>
              </a:highlight>
            </a:endParaRPr>
          </a:p>
        </p:txBody>
      </p:sp>
      <p:sp>
        <p:nvSpPr>
          <p:cNvPr id="366" name="Google Shape;366;p44"/>
          <p:cNvSpPr/>
          <p:nvPr/>
        </p:nvSpPr>
        <p:spPr>
          <a:xfrm rot="-367519" flipH="1">
            <a:off x="6814946" y="4495253"/>
            <a:ext cx="1940025" cy="363459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3810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67" name="Google Shape;367;p44"/>
          <p:cNvSpPr/>
          <p:nvPr/>
        </p:nvSpPr>
        <p:spPr>
          <a:xfrm rot="753369">
            <a:off x="228691" y="107429"/>
            <a:ext cx="1766305" cy="756688"/>
          </a:xfrm>
          <a:custGeom>
            <a:avLst/>
            <a:gdLst/>
            <a:ahLst/>
            <a:cxnLst/>
            <a:rect l="l" t="t" r="r" b="b"/>
            <a:pathLst>
              <a:path w="70651" h="30267" extrusionOk="0">
                <a:moveTo>
                  <a:pt x="0" y="26926"/>
                </a:moveTo>
                <a:cubicBezTo>
                  <a:pt x="2902" y="19671"/>
                  <a:pt x="8295" y="9896"/>
                  <a:pt x="16109" y="9896"/>
                </a:cubicBezTo>
                <a:cubicBezTo>
                  <a:pt x="22903" y="9896"/>
                  <a:pt x="11658" y="29398"/>
                  <a:pt x="18411" y="30148"/>
                </a:cubicBezTo>
                <a:cubicBezTo>
                  <a:pt x="26962" y="31098"/>
                  <a:pt x="31900" y="16800"/>
                  <a:pt x="40504" y="16800"/>
                </a:cubicBezTo>
                <a:cubicBezTo>
                  <a:pt x="41589" y="16800"/>
                  <a:pt x="40666" y="18979"/>
                  <a:pt x="40964" y="20022"/>
                </a:cubicBezTo>
                <a:cubicBezTo>
                  <a:pt x="41407" y="21573"/>
                  <a:pt x="43806" y="22603"/>
                  <a:pt x="45336" y="22093"/>
                </a:cubicBezTo>
                <a:cubicBezTo>
                  <a:pt x="55961" y="18551"/>
                  <a:pt x="63658" y="8749"/>
                  <a:pt x="70651" y="0"/>
                </a:cubicBezTo>
              </a:path>
            </a:pathLst>
          </a:custGeom>
          <a:noFill/>
          <a:ln w="38100" cap="rnd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68" name="Google Shape;368;p44"/>
          <p:cNvGrpSpPr/>
          <p:nvPr/>
        </p:nvGrpSpPr>
        <p:grpSpPr>
          <a:xfrm rot="-1263460">
            <a:off x="4212685" y="3902500"/>
            <a:ext cx="638162" cy="657211"/>
            <a:chOff x="295325" y="1733950"/>
            <a:chExt cx="638175" cy="657225"/>
          </a:xfrm>
        </p:grpSpPr>
        <p:sp>
          <p:nvSpPr>
            <p:cNvPr id="369" name="Google Shape;369;p44"/>
            <p:cNvSpPr/>
            <p:nvPr/>
          </p:nvSpPr>
          <p:spPr>
            <a:xfrm>
              <a:off x="295325" y="1867300"/>
              <a:ext cx="638175" cy="304800"/>
            </a:xfrm>
            <a:custGeom>
              <a:avLst/>
              <a:gdLst/>
              <a:ahLst/>
              <a:cxnLst/>
              <a:rect l="l" t="t" r="r" b="b"/>
              <a:pathLst>
                <a:path w="25527" h="12192" extrusionOk="0">
                  <a:moveTo>
                    <a:pt x="0" y="0"/>
                  </a:moveTo>
                  <a:cubicBezTo>
                    <a:pt x="9220" y="1976"/>
                    <a:pt x="17093" y="7975"/>
                    <a:pt x="25527" y="12192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0" name="Google Shape;370;p44"/>
            <p:cNvSpPr/>
            <p:nvPr/>
          </p:nvSpPr>
          <p:spPr>
            <a:xfrm>
              <a:off x="619175" y="1733950"/>
              <a:ext cx="37100" cy="657225"/>
            </a:xfrm>
            <a:custGeom>
              <a:avLst/>
              <a:gdLst/>
              <a:ahLst/>
              <a:cxnLst/>
              <a:rect l="l" t="t" r="r" b="b"/>
              <a:pathLst>
                <a:path w="1484" h="26289" extrusionOk="0">
                  <a:moveTo>
                    <a:pt x="0" y="0"/>
                  </a:moveTo>
                  <a:cubicBezTo>
                    <a:pt x="486" y="8753"/>
                    <a:pt x="2481" y="17693"/>
                    <a:pt x="762" y="2628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1" name="Google Shape;371;p44"/>
            <p:cNvSpPr/>
            <p:nvPr/>
          </p:nvSpPr>
          <p:spPr>
            <a:xfrm>
              <a:off x="394825" y="1919700"/>
              <a:ext cx="485775" cy="285750"/>
            </a:xfrm>
            <a:custGeom>
              <a:avLst/>
              <a:gdLst/>
              <a:ahLst/>
              <a:cxnLst/>
              <a:rect l="l" t="t" r="r" b="b"/>
              <a:pathLst>
                <a:path w="19431" h="11430" extrusionOk="0">
                  <a:moveTo>
                    <a:pt x="0" y="11430"/>
                  </a:moveTo>
                  <a:cubicBezTo>
                    <a:pt x="6012" y="6921"/>
                    <a:pt x="11917" y="0"/>
                    <a:pt x="19431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72" name="Google Shape;372;p44"/>
          <p:cNvGrpSpPr/>
          <p:nvPr/>
        </p:nvGrpSpPr>
        <p:grpSpPr>
          <a:xfrm>
            <a:off x="1039800" y="1006146"/>
            <a:ext cx="2990400" cy="3131210"/>
            <a:chOff x="1039800" y="1006146"/>
            <a:chExt cx="2990400" cy="3131210"/>
          </a:xfrm>
        </p:grpSpPr>
        <p:sp>
          <p:nvSpPr>
            <p:cNvPr id="373" name="Google Shape;373;p44"/>
            <p:cNvSpPr/>
            <p:nvPr/>
          </p:nvSpPr>
          <p:spPr>
            <a:xfrm rot="399183">
              <a:off x="1191100" y="1222836"/>
              <a:ext cx="2687800" cy="2768140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44"/>
            <p:cNvSpPr/>
            <p:nvPr/>
          </p:nvSpPr>
          <p:spPr>
            <a:xfrm rot="399319">
              <a:off x="2258205" y="1060877"/>
              <a:ext cx="957754" cy="227437"/>
            </a:xfrm>
            <a:prstGeom prst="rect">
              <a:avLst/>
            </a:prstGeom>
            <a:solidFill>
              <a:srgbClr val="EF517D">
                <a:alpha val="49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5" name="Google Shape;375;p44"/>
          <p:cNvSpPr/>
          <p:nvPr/>
        </p:nvSpPr>
        <p:spPr>
          <a:xfrm rot="6043810" flipH="1">
            <a:off x="6436923" y="4198037"/>
            <a:ext cx="195792" cy="603952"/>
          </a:xfrm>
          <a:custGeom>
            <a:avLst/>
            <a:gdLst/>
            <a:ahLst/>
            <a:cxnLst/>
            <a:rect l="l" t="t" r="r" b="b"/>
            <a:pathLst>
              <a:path w="7831" h="24156" extrusionOk="0">
                <a:moveTo>
                  <a:pt x="2683" y="1802"/>
                </a:moveTo>
                <a:cubicBezTo>
                  <a:pt x="2687" y="1835"/>
                  <a:pt x="2690" y="1867"/>
                  <a:pt x="2696" y="1902"/>
                </a:cubicBezTo>
                <a:cubicBezTo>
                  <a:pt x="2669" y="1903"/>
                  <a:pt x="2641" y="1910"/>
                  <a:pt x="2615" y="1918"/>
                </a:cubicBezTo>
                <a:cubicBezTo>
                  <a:pt x="2638" y="1879"/>
                  <a:pt x="2661" y="1841"/>
                  <a:pt x="2682" y="1802"/>
                </a:cubicBezTo>
                <a:close/>
                <a:moveTo>
                  <a:pt x="2366" y="2332"/>
                </a:moveTo>
                <a:cubicBezTo>
                  <a:pt x="2379" y="2441"/>
                  <a:pt x="2446" y="2536"/>
                  <a:pt x="2542" y="2588"/>
                </a:cubicBezTo>
                <a:cubicBezTo>
                  <a:pt x="2781" y="2720"/>
                  <a:pt x="3037" y="2809"/>
                  <a:pt x="3286" y="2809"/>
                </a:cubicBezTo>
                <a:cubicBezTo>
                  <a:pt x="3510" y="2809"/>
                  <a:pt x="3728" y="2737"/>
                  <a:pt x="3924" y="2560"/>
                </a:cubicBezTo>
                <a:cubicBezTo>
                  <a:pt x="3989" y="2502"/>
                  <a:pt x="4043" y="2432"/>
                  <a:pt x="4082" y="2354"/>
                </a:cubicBezTo>
                <a:cubicBezTo>
                  <a:pt x="4199" y="2622"/>
                  <a:pt x="4301" y="2895"/>
                  <a:pt x="4415" y="3136"/>
                </a:cubicBezTo>
                <a:cubicBezTo>
                  <a:pt x="4802" y="3947"/>
                  <a:pt x="5348" y="4664"/>
                  <a:pt x="5581" y="5542"/>
                </a:cubicBezTo>
                <a:cubicBezTo>
                  <a:pt x="5299" y="5835"/>
                  <a:pt x="5086" y="6194"/>
                  <a:pt x="4804" y="6480"/>
                </a:cubicBezTo>
                <a:cubicBezTo>
                  <a:pt x="4565" y="5859"/>
                  <a:pt x="4280" y="5111"/>
                  <a:pt x="3623" y="4991"/>
                </a:cubicBezTo>
                <a:cubicBezTo>
                  <a:pt x="3571" y="4981"/>
                  <a:pt x="3521" y="4977"/>
                  <a:pt x="3473" y="4977"/>
                </a:cubicBezTo>
                <a:cubicBezTo>
                  <a:pt x="2788" y="4977"/>
                  <a:pt x="2447" y="5900"/>
                  <a:pt x="2098" y="6456"/>
                </a:cubicBezTo>
                <a:cubicBezTo>
                  <a:pt x="1684" y="6147"/>
                  <a:pt x="1449" y="5553"/>
                  <a:pt x="970" y="5308"/>
                </a:cubicBezTo>
                <a:cubicBezTo>
                  <a:pt x="965" y="5306"/>
                  <a:pt x="958" y="5306"/>
                  <a:pt x="954" y="5303"/>
                </a:cubicBezTo>
                <a:cubicBezTo>
                  <a:pt x="983" y="4918"/>
                  <a:pt x="1022" y="4516"/>
                  <a:pt x="1227" y="4215"/>
                </a:cubicBezTo>
                <a:cubicBezTo>
                  <a:pt x="1534" y="3760"/>
                  <a:pt x="1825" y="3297"/>
                  <a:pt x="2087" y="2812"/>
                </a:cubicBezTo>
                <a:cubicBezTo>
                  <a:pt x="2175" y="2650"/>
                  <a:pt x="2270" y="2492"/>
                  <a:pt x="2366" y="2332"/>
                </a:cubicBezTo>
                <a:close/>
                <a:moveTo>
                  <a:pt x="5878" y="6373"/>
                </a:moveTo>
                <a:lnTo>
                  <a:pt x="5878" y="6373"/>
                </a:lnTo>
                <a:cubicBezTo>
                  <a:pt x="5882" y="6680"/>
                  <a:pt x="5865" y="6991"/>
                  <a:pt x="5916" y="7293"/>
                </a:cubicBezTo>
                <a:cubicBezTo>
                  <a:pt x="5981" y="7690"/>
                  <a:pt x="6005" y="8098"/>
                  <a:pt x="6028" y="8504"/>
                </a:cubicBezTo>
                <a:cubicBezTo>
                  <a:pt x="5906" y="8618"/>
                  <a:pt x="5816" y="8764"/>
                  <a:pt x="5730" y="8919"/>
                </a:cubicBezTo>
                <a:cubicBezTo>
                  <a:pt x="5594" y="9169"/>
                  <a:pt x="5464" y="9485"/>
                  <a:pt x="5512" y="9771"/>
                </a:cubicBezTo>
                <a:cubicBezTo>
                  <a:pt x="5527" y="9851"/>
                  <a:pt x="5603" y="9893"/>
                  <a:pt x="5678" y="9893"/>
                </a:cubicBezTo>
                <a:cubicBezTo>
                  <a:pt x="5708" y="9893"/>
                  <a:pt x="5738" y="9886"/>
                  <a:pt x="5763" y="9872"/>
                </a:cubicBezTo>
                <a:cubicBezTo>
                  <a:pt x="5927" y="9782"/>
                  <a:pt x="6023" y="9629"/>
                  <a:pt x="6096" y="9457"/>
                </a:cubicBezTo>
                <a:cubicBezTo>
                  <a:pt x="6142" y="9948"/>
                  <a:pt x="6184" y="10439"/>
                  <a:pt x="6228" y="10930"/>
                </a:cubicBezTo>
                <a:cubicBezTo>
                  <a:pt x="6212" y="10951"/>
                  <a:pt x="6195" y="10972"/>
                  <a:pt x="6181" y="10993"/>
                </a:cubicBezTo>
                <a:cubicBezTo>
                  <a:pt x="6008" y="11231"/>
                  <a:pt x="5680" y="11748"/>
                  <a:pt x="5846" y="12050"/>
                </a:cubicBezTo>
                <a:cubicBezTo>
                  <a:pt x="5882" y="12116"/>
                  <a:pt x="5956" y="12153"/>
                  <a:pt x="6030" y="12153"/>
                </a:cubicBezTo>
                <a:cubicBezTo>
                  <a:pt x="6083" y="12153"/>
                  <a:pt x="6136" y="12134"/>
                  <a:pt x="6173" y="12093"/>
                </a:cubicBezTo>
                <a:cubicBezTo>
                  <a:pt x="6254" y="12003"/>
                  <a:pt x="6270" y="11897"/>
                  <a:pt x="6303" y="11785"/>
                </a:cubicBezTo>
                <a:cubicBezTo>
                  <a:pt x="6303" y="11784"/>
                  <a:pt x="6303" y="11782"/>
                  <a:pt x="6304" y="11782"/>
                </a:cubicBezTo>
                <a:cubicBezTo>
                  <a:pt x="6350" y="12284"/>
                  <a:pt x="6397" y="12788"/>
                  <a:pt x="6447" y="13291"/>
                </a:cubicBezTo>
                <a:cubicBezTo>
                  <a:pt x="6366" y="13424"/>
                  <a:pt x="6285" y="13557"/>
                  <a:pt x="6202" y="13689"/>
                </a:cubicBezTo>
                <a:cubicBezTo>
                  <a:pt x="6104" y="13842"/>
                  <a:pt x="6028" y="13912"/>
                  <a:pt x="6082" y="14092"/>
                </a:cubicBezTo>
                <a:cubicBezTo>
                  <a:pt x="6100" y="14152"/>
                  <a:pt x="6149" y="14178"/>
                  <a:pt x="6205" y="14178"/>
                </a:cubicBezTo>
                <a:cubicBezTo>
                  <a:pt x="6213" y="14178"/>
                  <a:pt x="6221" y="14178"/>
                  <a:pt x="6229" y="14177"/>
                </a:cubicBezTo>
                <a:cubicBezTo>
                  <a:pt x="6358" y="14157"/>
                  <a:pt x="6446" y="14068"/>
                  <a:pt x="6514" y="13953"/>
                </a:cubicBezTo>
                <a:cubicBezTo>
                  <a:pt x="6561" y="14427"/>
                  <a:pt x="6607" y="14904"/>
                  <a:pt x="6647" y="15380"/>
                </a:cubicBezTo>
                <a:cubicBezTo>
                  <a:pt x="6543" y="15500"/>
                  <a:pt x="6446" y="15629"/>
                  <a:pt x="6358" y="15762"/>
                </a:cubicBezTo>
                <a:cubicBezTo>
                  <a:pt x="6257" y="15913"/>
                  <a:pt x="6179" y="16082"/>
                  <a:pt x="6083" y="16237"/>
                </a:cubicBezTo>
                <a:cubicBezTo>
                  <a:pt x="6010" y="16359"/>
                  <a:pt x="5901" y="16481"/>
                  <a:pt x="5865" y="16617"/>
                </a:cubicBezTo>
                <a:cubicBezTo>
                  <a:pt x="5841" y="16717"/>
                  <a:pt x="5919" y="16827"/>
                  <a:pt x="6020" y="16827"/>
                </a:cubicBezTo>
                <a:cubicBezTo>
                  <a:pt x="6036" y="16827"/>
                  <a:pt x="6052" y="16825"/>
                  <a:pt x="6069" y="16819"/>
                </a:cubicBezTo>
                <a:cubicBezTo>
                  <a:pt x="6324" y="16734"/>
                  <a:pt x="6436" y="16408"/>
                  <a:pt x="6532" y="16182"/>
                </a:cubicBezTo>
                <a:cubicBezTo>
                  <a:pt x="6586" y="16055"/>
                  <a:pt x="6633" y="15923"/>
                  <a:pt x="6685" y="15795"/>
                </a:cubicBezTo>
                <a:cubicBezTo>
                  <a:pt x="6737" y="16406"/>
                  <a:pt x="6782" y="17017"/>
                  <a:pt x="6823" y="17629"/>
                </a:cubicBezTo>
                <a:cubicBezTo>
                  <a:pt x="6761" y="17713"/>
                  <a:pt x="6701" y="17796"/>
                  <a:pt x="6646" y="17882"/>
                </a:cubicBezTo>
                <a:cubicBezTo>
                  <a:pt x="6517" y="18085"/>
                  <a:pt x="6314" y="18263"/>
                  <a:pt x="6212" y="18476"/>
                </a:cubicBezTo>
                <a:cubicBezTo>
                  <a:pt x="6147" y="18610"/>
                  <a:pt x="6242" y="18756"/>
                  <a:pt x="6373" y="18756"/>
                </a:cubicBezTo>
                <a:cubicBezTo>
                  <a:pt x="6403" y="18756"/>
                  <a:pt x="6435" y="18748"/>
                  <a:pt x="6467" y="18731"/>
                </a:cubicBezTo>
                <a:cubicBezTo>
                  <a:pt x="6652" y="18630"/>
                  <a:pt x="6774" y="18402"/>
                  <a:pt x="6859" y="18204"/>
                </a:cubicBezTo>
                <a:cubicBezTo>
                  <a:pt x="6891" y="18767"/>
                  <a:pt x="6919" y="19331"/>
                  <a:pt x="6940" y="19893"/>
                </a:cubicBezTo>
                <a:cubicBezTo>
                  <a:pt x="6620" y="20290"/>
                  <a:pt x="6134" y="20732"/>
                  <a:pt x="6399" y="21084"/>
                </a:cubicBezTo>
                <a:cubicBezTo>
                  <a:pt x="6437" y="21134"/>
                  <a:pt x="6496" y="21167"/>
                  <a:pt x="6554" y="21167"/>
                </a:cubicBezTo>
                <a:cubicBezTo>
                  <a:pt x="6593" y="21167"/>
                  <a:pt x="6633" y="21152"/>
                  <a:pt x="6667" y="21118"/>
                </a:cubicBezTo>
                <a:cubicBezTo>
                  <a:pt x="6769" y="21015"/>
                  <a:pt x="6784" y="20893"/>
                  <a:pt x="6820" y="20757"/>
                </a:cubicBezTo>
                <a:cubicBezTo>
                  <a:pt x="6849" y="20643"/>
                  <a:pt x="6901" y="20532"/>
                  <a:pt x="6958" y="20428"/>
                </a:cubicBezTo>
                <a:cubicBezTo>
                  <a:pt x="6971" y="20861"/>
                  <a:pt x="6981" y="21295"/>
                  <a:pt x="6985" y="21729"/>
                </a:cubicBezTo>
                <a:cubicBezTo>
                  <a:pt x="6685" y="22022"/>
                  <a:pt x="6369" y="22306"/>
                  <a:pt x="6202" y="22700"/>
                </a:cubicBezTo>
                <a:cubicBezTo>
                  <a:pt x="6168" y="22776"/>
                  <a:pt x="6155" y="22875"/>
                  <a:pt x="6205" y="22948"/>
                </a:cubicBezTo>
                <a:cubicBezTo>
                  <a:pt x="6171" y="22966"/>
                  <a:pt x="6135" y="22984"/>
                  <a:pt x="6098" y="23002"/>
                </a:cubicBezTo>
                <a:cubicBezTo>
                  <a:pt x="6129" y="22077"/>
                  <a:pt x="5940" y="21110"/>
                  <a:pt x="5841" y="20204"/>
                </a:cubicBezTo>
                <a:cubicBezTo>
                  <a:pt x="5662" y="18572"/>
                  <a:pt x="5439" y="16936"/>
                  <a:pt x="5317" y="15299"/>
                </a:cubicBezTo>
                <a:cubicBezTo>
                  <a:pt x="5195" y="13665"/>
                  <a:pt x="5200" y="12029"/>
                  <a:pt x="5163" y="10393"/>
                </a:cubicBezTo>
                <a:cubicBezTo>
                  <a:pt x="5148" y="9784"/>
                  <a:pt x="5116" y="9185"/>
                  <a:pt x="5041" y="8579"/>
                </a:cubicBezTo>
                <a:cubicBezTo>
                  <a:pt x="4997" y="8226"/>
                  <a:pt x="4935" y="7800"/>
                  <a:pt x="4952" y="7399"/>
                </a:cubicBezTo>
                <a:cubicBezTo>
                  <a:pt x="5340" y="7130"/>
                  <a:pt x="5581" y="6722"/>
                  <a:pt x="5878" y="6373"/>
                </a:cubicBezTo>
                <a:close/>
                <a:moveTo>
                  <a:pt x="884" y="6100"/>
                </a:moveTo>
                <a:cubicBezTo>
                  <a:pt x="1171" y="6488"/>
                  <a:pt x="1440" y="6929"/>
                  <a:pt x="1836" y="7184"/>
                </a:cubicBezTo>
                <a:cubicBezTo>
                  <a:pt x="1703" y="7641"/>
                  <a:pt x="1714" y="8377"/>
                  <a:pt x="1711" y="8499"/>
                </a:cubicBezTo>
                <a:cubicBezTo>
                  <a:pt x="1690" y="9904"/>
                  <a:pt x="1784" y="11309"/>
                  <a:pt x="1872" y="12710"/>
                </a:cubicBezTo>
                <a:cubicBezTo>
                  <a:pt x="1932" y="13694"/>
                  <a:pt x="1955" y="14694"/>
                  <a:pt x="2064" y="15673"/>
                </a:cubicBezTo>
                <a:cubicBezTo>
                  <a:pt x="2342" y="18162"/>
                  <a:pt x="2340" y="20659"/>
                  <a:pt x="2362" y="23158"/>
                </a:cubicBezTo>
                <a:cubicBezTo>
                  <a:pt x="2322" y="23148"/>
                  <a:pt x="2285" y="23140"/>
                  <a:pt x="2248" y="23127"/>
                </a:cubicBezTo>
                <a:lnTo>
                  <a:pt x="2249" y="23127"/>
                </a:lnTo>
                <a:cubicBezTo>
                  <a:pt x="1996" y="23054"/>
                  <a:pt x="1536" y="22957"/>
                  <a:pt x="1261" y="22783"/>
                </a:cubicBezTo>
                <a:cubicBezTo>
                  <a:pt x="1290" y="22724"/>
                  <a:pt x="1271" y="22636"/>
                  <a:pt x="1197" y="22626"/>
                </a:cubicBezTo>
                <a:cubicBezTo>
                  <a:pt x="1167" y="22623"/>
                  <a:pt x="1140" y="22620"/>
                  <a:pt x="1116" y="22618"/>
                </a:cubicBezTo>
                <a:cubicBezTo>
                  <a:pt x="1173" y="19594"/>
                  <a:pt x="916" y="16564"/>
                  <a:pt x="890" y="13540"/>
                </a:cubicBezTo>
                <a:cubicBezTo>
                  <a:pt x="877" y="12135"/>
                  <a:pt x="789" y="10732"/>
                  <a:pt x="763" y="9327"/>
                </a:cubicBezTo>
                <a:cubicBezTo>
                  <a:pt x="749" y="8616"/>
                  <a:pt x="760" y="7906"/>
                  <a:pt x="789" y="7197"/>
                </a:cubicBezTo>
                <a:cubicBezTo>
                  <a:pt x="791" y="7161"/>
                  <a:pt x="793" y="7126"/>
                  <a:pt x="794" y="7090"/>
                </a:cubicBezTo>
                <a:cubicBezTo>
                  <a:pt x="810" y="6773"/>
                  <a:pt x="862" y="6433"/>
                  <a:pt x="884" y="6100"/>
                </a:cubicBezTo>
                <a:close/>
                <a:moveTo>
                  <a:pt x="3504" y="5790"/>
                </a:moveTo>
                <a:cubicBezTo>
                  <a:pt x="3667" y="5790"/>
                  <a:pt x="4200" y="7136"/>
                  <a:pt x="4288" y="7327"/>
                </a:cubicBezTo>
                <a:cubicBezTo>
                  <a:pt x="4321" y="7394"/>
                  <a:pt x="4376" y="7449"/>
                  <a:pt x="4444" y="7480"/>
                </a:cubicBezTo>
                <a:cubicBezTo>
                  <a:pt x="4334" y="8127"/>
                  <a:pt x="4444" y="8851"/>
                  <a:pt x="4470" y="9472"/>
                </a:cubicBezTo>
                <a:cubicBezTo>
                  <a:pt x="4540" y="11187"/>
                  <a:pt x="4438" y="12910"/>
                  <a:pt x="4513" y="14629"/>
                </a:cubicBezTo>
                <a:cubicBezTo>
                  <a:pt x="4589" y="16351"/>
                  <a:pt x="4804" y="18071"/>
                  <a:pt x="4986" y="19783"/>
                </a:cubicBezTo>
                <a:cubicBezTo>
                  <a:pt x="5106" y="20918"/>
                  <a:pt x="5176" y="22053"/>
                  <a:pt x="5267" y="23186"/>
                </a:cubicBezTo>
                <a:cubicBezTo>
                  <a:pt x="5264" y="23204"/>
                  <a:pt x="5260" y="23220"/>
                  <a:pt x="5260" y="23238"/>
                </a:cubicBezTo>
                <a:cubicBezTo>
                  <a:pt x="5026" y="23277"/>
                  <a:pt x="4799" y="23301"/>
                  <a:pt x="4602" y="23324"/>
                </a:cubicBezTo>
                <a:cubicBezTo>
                  <a:pt x="4333" y="23354"/>
                  <a:pt x="4064" y="23373"/>
                  <a:pt x="3795" y="23373"/>
                </a:cubicBezTo>
                <a:cubicBezTo>
                  <a:pt x="3634" y="23373"/>
                  <a:pt x="3473" y="23366"/>
                  <a:pt x="3311" y="23352"/>
                </a:cubicBezTo>
                <a:cubicBezTo>
                  <a:pt x="3238" y="23345"/>
                  <a:pt x="3165" y="23334"/>
                  <a:pt x="3092" y="23324"/>
                </a:cubicBezTo>
                <a:cubicBezTo>
                  <a:pt x="3092" y="19991"/>
                  <a:pt x="2823" y="16692"/>
                  <a:pt x="2588" y="13369"/>
                </a:cubicBezTo>
                <a:cubicBezTo>
                  <a:pt x="2495" y="12057"/>
                  <a:pt x="2422" y="10743"/>
                  <a:pt x="2355" y="9428"/>
                </a:cubicBezTo>
                <a:cubicBezTo>
                  <a:pt x="2327" y="8890"/>
                  <a:pt x="2313" y="8351"/>
                  <a:pt x="2308" y="7812"/>
                </a:cubicBezTo>
                <a:cubicBezTo>
                  <a:pt x="2308" y="7646"/>
                  <a:pt x="2313" y="7480"/>
                  <a:pt x="2327" y="7316"/>
                </a:cubicBezTo>
                <a:cubicBezTo>
                  <a:pt x="2386" y="7299"/>
                  <a:pt x="2440" y="7267"/>
                  <a:pt x="2480" y="7221"/>
                </a:cubicBezTo>
                <a:cubicBezTo>
                  <a:pt x="2867" y="6804"/>
                  <a:pt x="3035" y="6143"/>
                  <a:pt x="3487" y="5796"/>
                </a:cubicBezTo>
                <a:cubicBezTo>
                  <a:pt x="3492" y="5792"/>
                  <a:pt x="3497" y="5790"/>
                  <a:pt x="3504" y="5790"/>
                </a:cubicBezTo>
                <a:close/>
                <a:moveTo>
                  <a:pt x="3256" y="1"/>
                </a:moveTo>
                <a:cubicBezTo>
                  <a:pt x="3223" y="1"/>
                  <a:pt x="3189" y="6"/>
                  <a:pt x="3157" y="14"/>
                </a:cubicBezTo>
                <a:lnTo>
                  <a:pt x="3150" y="17"/>
                </a:lnTo>
                <a:cubicBezTo>
                  <a:pt x="3135" y="20"/>
                  <a:pt x="3121" y="27"/>
                  <a:pt x="3106" y="33"/>
                </a:cubicBezTo>
                <a:cubicBezTo>
                  <a:pt x="3098" y="37"/>
                  <a:pt x="3092" y="40"/>
                  <a:pt x="3085" y="43"/>
                </a:cubicBezTo>
                <a:cubicBezTo>
                  <a:pt x="3075" y="50"/>
                  <a:pt x="3066" y="55"/>
                  <a:pt x="3056" y="60"/>
                </a:cubicBezTo>
                <a:cubicBezTo>
                  <a:pt x="3051" y="63"/>
                  <a:pt x="3046" y="68"/>
                  <a:pt x="3041" y="71"/>
                </a:cubicBezTo>
                <a:cubicBezTo>
                  <a:pt x="3018" y="87"/>
                  <a:pt x="2997" y="105"/>
                  <a:pt x="2979" y="126"/>
                </a:cubicBezTo>
                <a:cubicBezTo>
                  <a:pt x="2945" y="165"/>
                  <a:pt x="2918" y="211"/>
                  <a:pt x="2903" y="261"/>
                </a:cubicBezTo>
                <a:cubicBezTo>
                  <a:pt x="2849" y="372"/>
                  <a:pt x="2797" y="484"/>
                  <a:pt x="2752" y="594"/>
                </a:cubicBezTo>
                <a:cubicBezTo>
                  <a:pt x="2227" y="894"/>
                  <a:pt x="2007" y="1713"/>
                  <a:pt x="1599" y="2180"/>
                </a:cubicBezTo>
                <a:cubicBezTo>
                  <a:pt x="1417" y="2391"/>
                  <a:pt x="1306" y="2710"/>
                  <a:pt x="1167" y="2954"/>
                </a:cubicBezTo>
                <a:cubicBezTo>
                  <a:pt x="993" y="3261"/>
                  <a:pt x="799" y="3557"/>
                  <a:pt x="606" y="3853"/>
                </a:cubicBezTo>
                <a:cubicBezTo>
                  <a:pt x="373" y="4210"/>
                  <a:pt x="313" y="4666"/>
                  <a:pt x="324" y="5111"/>
                </a:cubicBezTo>
                <a:cubicBezTo>
                  <a:pt x="167" y="5596"/>
                  <a:pt x="89" y="6103"/>
                  <a:pt x="92" y="6613"/>
                </a:cubicBezTo>
                <a:cubicBezTo>
                  <a:pt x="61" y="6843"/>
                  <a:pt x="71" y="7077"/>
                  <a:pt x="118" y="7304"/>
                </a:cubicBezTo>
                <a:cubicBezTo>
                  <a:pt x="69" y="7912"/>
                  <a:pt x="51" y="8524"/>
                  <a:pt x="37" y="9112"/>
                </a:cubicBezTo>
                <a:cubicBezTo>
                  <a:pt x="1" y="10589"/>
                  <a:pt x="67" y="12067"/>
                  <a:pt x="61" y="13543"/>
                </a:cubicBezTo>
                <a:cubicBezTo>
                  <a:pt x="46" y="16604"/>
                  <a:pt x="108" y="19674"/>
                  <a:pt x="183" y="22734"/>
                </a:cubicBezTo>
                <a:cubicBezTo>
                  <a:pt x="190" y="23040"/>
                  <a:pt x="409" y="23179"/>
                  <a:pt x="632" y="23179"/>
                </a:cubicBezTo>
                <a:cubicBezTo>
                  <a:pt x="713" y="23179"/>
                  <a:pt x="795" y="23161"/>
                  <a:pt x="867" y="23126"/>
                </a:cubicBezTo>
                <a:cubicBezTo>
                  <a:pt x="1295" y="23535"/>
                  <a:pt x="1814" y="23797"/>
                  <a:pt x="2370" y="23955"/>
                </a:cubicBezTo>
                <a:lnTo>
                  <a:pt x="2370" y="24021"/>
                </a:lnTo>
                <a:cubicBezTo>
                  <a:pt x="2610" y="24070"/>
                  <a:pt x="2853" y="24113"/>
                  <a:pt x="3095" y="24148"/>
                </a:cubicBezTo>
                <a:cubicBezTo>
                  <a:pt x="3096" y="24132"/>
                  <a:pt x="3098" y="24117"/>
                  <a:pt x="3096" y="24103"/>
                </a:cubicBezTo>
                <a:lnTo>
                  <a:pt x="3096" y="24103"/>
                </a:lnTo>
                <a:cubicBezTo>
                  <a:pt x="3375" y="24139"/>
                  <a:pt x="3658" y="24155"/>
                  <a:pt x="3939" y="24155"/>
                </a:cubicBezTo>
                <a:cubicBezTo>
                  <a:pt x="4275" y="24155"/>
                  <a:pt x="4609" y="24132"/>
                  <a:pt x="4932" y="24093"/>
                </a:cubicBezTo>
                <a:cubicBezTo>
                  <a:pt x="5630" y="24008"/>
                  <a:pt x="7338" y="23672"/>
                  <a:pt x="7441" y="22792"/>
                </a:cubicBezTo>
                <a:cubicBezTo>
                  <a:pt x="7641" y="22779"/>
                  <a:pt x="7831" y="22646"/>
                  <a:pt x="7831" y="22387"/>
                </a:cubicBezTo>
                <a:cubicBezTo>
                  <a:pt x="7821" y="19349"/>
                  <a:pt x="7592" y="16313"/>
                  <a:pt x="7275" y="13297"/>
                </a:cubicBezTo>
                <a:cubicBezTo>
                  <a:pt x="7127" y="11904"/>
                  <a:pt x="7016" y="10511"/>
                  <a:pt x="6886" y="9117"/>
                </a:cubicBezTo>
                <a:cubicBezTo>
                  <a:pt x="6829" y="8509"/>
                  <a:pt x="6886" y="7810"/>
                  <a:pt x="6729" y="7225"/>
                </a:cubicBezTo>
                <a:cubicBezTo>
                  <a:pt x="6576" y="6656"/>
                  <a:pt x="6746" y="6035"/>
                  <a:pt x="6590" y="5454"/>
                </a:cubicBezTo>
                <a:cubicBezTo>
                  <a:pt x="6558" y="5337"/>
                  <a:pt x="6472" y="5241"/>
                  <a:pt x="6360" y="5194"/>
                </a:cubicBezTo>
                <a:cubicBezTo>
                  <a:pt x="6055" y="4204"/>
                  <a:pt x="5412" y="3376"/>
                  <a:pt x="4974" y="2443"/>
                </a:cubicBezTo>
                <a:cubicBezTo>
                  <a:pt x="4807" y="2084"/>
                  <a:pt x="4623" y="1609"/>
                  <a:pt x="4361" y="1217"/>
                </a:cubicBezTo>
                <a:cubicBezTo>
                  <a:pt x="4361" y="1150"/>
                  <a:pt x="4352" y="1084"/>
                  <a:pt x="4332" y="1020"/>
                </a:cubicBezTo>
                <a:cubicBezTo>
                  <a:pt x="4278" y="861"/>
                  <a:pt x="4155" y="752"/>
                  <a:pt x="4010" y="674"/>
                </a:cubicBezTo>
                <a:cubicBezTo>
                  <a:pt x="3885" y="440"/>
                  <a:pt x="3722" y="237"/>
                  <a:pt x="3501" y="100"/>
                </a:cubicBezTo>
                <a:cubicBezTo>
                  <a:pt x="3444" y="45"/>
                  <a:pt x="3371" y="11"/>
                  <a:pt x="3293" y="3"/>
                </a:cubicBezTo>
                <a:lnTo>
                  <a:pt x="328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4"/>
          <p:cNvSpPr/>
          <p:nvPr/>
        </p:nvSpPr>
        <p:spPr>
          <a:xfrm>
            <a:off x="7821900" y="438350"/>
            <a:ext cx="638100" cy="6381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44"/>
          <p:cNvSpPr/>
          <p:nvPr/>
        </p:nvSpPr>
        <p:spPr>
          <a:xfrm>
            <a:off x="872400" y="3605450"/>
            <a:ext cx="531900" cy="531900"/>
          </a:xfrm>
          <a:prstGeom prst="ellipse">
            <a:avLst/>
          </a:prstGeom>
          <a:noFill/>
          <a:ln w="28575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8" name="Google Shape;378;p44"/>
          <p:cNvGrpSpPr/>
          <p:nvPr/>
        </p:nvGrpSpPr>
        <p:grpSpPr>
          <a:xfrm rot="-6737961">
            <a:off x="7537710" y="2934985"/>
            <a:ext cx="494495" cy="798010"/>
            <a:chOff x="3050950" y="2503050"/>
            <a:chExt cx="260025" cy="419625"/>
          </a:xfrm>
        </p:grpSpPr>
        <p:sp>
          <p:nvSpPr>
            <p:cNvPr id="379" name="Google Shape;379;p44"/>
            <p:cNvSpPr/>
            <p:nvPr/>
          </p:nvSpPr>
          <p:spPr>
            <a:xfrm>
              <a:off x="3050950" y="2503050"/>
              <a:ext cx="249600" cy="415775"/>
            </a:xfrm>
            <a:custGeom>
              <a:avLst/>
              <a:gdLst/>
              <a:ahLst/>
              <a:cxnLst/>
              <a:rect l="l" t="t" r="r" b="b"/>
              <a:pathLst>
                <a:path w="9984" h="16631" extrusionOk="0">
                  <a:moveTo>
                    <a:pt x="2456" y="1"/>
                  </a:moveTo>
                  <a:cubicBezTo>
                    <a:pt x="2436" y="1"/>
                    <a:pt x="2414" y="12"/>
                    <a:pt x="2405" y="37"/>
                  </a:cubicBezTo>
                  <a:cubicBezTo>
                    <a:pt x="0" y="6607"/>
                    <a:pt x="3049" y="13790"/>
                    <a:pt x="9458" y="16606"/>
                  </a:cubicBezTo>
                  <a:cubicBezTo>
                    <a:pt x="9497" y="16623"/>
                    <a:pt x="9535" y="16631"/>
                    <a:pt x="9571" y="16631"/>
                  </a:cubicBezTo>
                  <a:cubicBezTo>
                    <a:pt x="9817" y="16631"/>
                    <a:pt x="9983" y="16281"/>
                    <a:pt x="9718" y="16161"/>
                  </a:cubicBezTo>
                  <a:cubicBezTo>
                    <a:pt x="3508" y="13341"/>
                    <a:pt x="501" y="6596"/>
                    <a:pt x="2506" y="65"/>
                  </a:cubicBezTo>
                  <a:cubicBezTo>
                    <a:pt x="2519" y="26"/>
                    <a:pt x="2488" y="1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4"/>
            <p:cNvSpPr/>
            <p:nvPr/>
          </p:nvSpPr>
          <p:spPr>
            <a:xfrm>
              <a:off x="3251350" y="2827200"/>
              <a:ext cx="52650" cy="85025"/>
            </a:xfrm>
            <a:custGeom>
              <a:avLst/>
              <a:gdLst/>
              <a:ahLst/>
              <a:cxnLst/>
              <a:rect l="l" t="t" r="r" b="b"/>
              <a:pathLst>
                <a:path w="2106" h="3401" extrusionOk="0">
                  <a:moveTo>
                    <a:pt x="209" y="0"/>
                  </a:moveTo>
                  <a:cubicBezTo>
                    <a:pt x="181" y="0"/>
                    <a:pt x="153" y="19"/>
                    <a:pt x="151" y="55"/>
                  </a:cubicBezTo>
                  <a:cubicBezTo>
                    <a:pt x="0" y="1346"/>
                    <a:pt x="621" y="2652"/>
                    <a:pt x="1704" y="3370"/>
                  </a:cubicBezTo>
                  <a:cubicBezTo>
                    <a:pt x="1736" y="3391"/>
                    <a:pt x="1769" y="3401"/>
                    <a:pt x="1801" y="3401"/>
                  </a:cubicBezTo>
                  <a:cubicBezTo>
                    <a:pt x="1963" y="3401"/>
                    <a:pt x="2106" y="3169"/>
                    <a:pt x="1953" y="3047"/>
                  </a:cubicBezTo>
                  <a:cubicBezTo>
                    <a:pt x="979" y="2275"/>
                    <a:pt x="411" y="1296"/>
                    <a:pt x="267" y="55"/>
                  </a:cubicBezTo>
                  <a:cubicBezTo>
                    <a:pt x="265" y="19"/>
                    <a:pt x="237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4"/>
            <p:cNvSpPr/>
            <p:nvPr/>
          </p:nvSpPr>
          <p:spPr>
            <a:xfrm>
              <a:off x="3186400" y="2896700"/>
              <a:ext cx="124575" cy="25975"/>
            </a:xfrm>
            <a:custGeom>
              <a:avLst/>
              <a:gdLst/>
              <a:ahLst/>
              <a:cxnLst/>
              <a:rect l="l" t="t" r="r" b="b"/>
              <a:pathLst>
                <a:path w="4983" h="1039" extrusionOk="0">
                  <a:moveTo>
                    <a:pt x="4637" y="0"/>
                  </a:moveTo>
                  <a:cubicBezTo>
                    <a:pt x="4605" y="0"/>
                    <a:pt x="4571" y="8"/>
                    <a:pt x="4536" y="25"/>
                  </a:cubicBezTo>
                  <a:cubicBezTo>
                    <a:pt x="3590" y="480"/>
                    <a:pt x="2527" y="702"/>
                    <a:pt x="1466" y="702"/>
                  </a:cubicBezTo>
                  <a:cubicBezTo>
                    <a:pt x="997" y="702"/>
                    <a:pt x="529" y="658"/>
                    <a:pt x="71" y="572"/>
                  </a:cubicBezTo>
                  <a:cubicBezTo>
                    <a:pt x="67" y="571"/>
                    <a:pt x="64" y="571"/>
                    <a:pt x="60" y="571"/>
                  </a:cubicBezTo>
                  <a:cubicBezTo>
                    <a:pt x="16" y="571"/>
                    <a:pt x="1" y="639"/>
                    <a:pt x="49" y="654"/>
                  </a:cubicBezTo>
                  <a:lnTo>
                    <a:pt x="49" y="652"/>
                  </a:lnTo>
                  <a:cubicBezTo>
                    <a:pt x="748" y="913"/>
                    <a:pt x="1432" y="1039"/>
                    <a:pt x="2110" y="1039"/>
                  </a:cubicBezTo>
                  <a:cubicBezTo>
                    <a:pt x="2997" y="1039"/>
                    <a:pt x="3873" y="822"/>
                    <a:pt x="4760" y="407"/>
                  </a:cubicBezTo>
                  <a:cubicBezTo>
                    <a:pt x="4983" y="303"/>
                    <a:pt x="4845" y="0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 w="5075" cap="flat" cmpd="sng">
              <a:solidFill>
                <a:schemeClr val="dk1"/>
              </a:solidFill>
              <a:prstDash val="solid"/>
              <a:miter lim="16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0"/>
          <p:cNvSpPr txBox="1">
            <a:spLocks noGrp="1"/>
          </p:cNvSpPr>
          <p:nvPr>
            <p:ph type="body" idx="1"/>
          </p:nvPr>
        </p:nvSpPr>
        <p:spPr>
          <a:xfrm>
            <a:off x="1032323" y="1425387"/>
            <a:ext cx="2538026" cy="1880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Las técnicas de evaluación son las que nos permiten obtener información de lo que deseamos conocer, ya sea el proceso de desarrollo y aprendizaje de los niños, su contexto familiar y social, sus gustos e intereses, etc.</a:t>
            </a:r>
            <a:endParaRPr sz="1200" dirty="0"/>
          </a:p>
        </p:txBody>
      </p:sp>
      <p:grpSp>
        <p:nvGrpSpPr>
          <p:cNvPr id="523" name="Google Shape;523;p50"/>
          <p:cNvGrpSpPr/>
          <p:nvPr/>
        </p:nvGrpSpPr>
        <p:grpSpPr>
          <a:xfrm>
            <a:off x="458537" y="341540"/>
            <a:ext cx="3492609" cy="3053700"/>
            <a:chOff x="6071486" y="1273994"/>
            <a:chExt cx="2922455" cy="3053700"/>
          </a:xfrm>
        </p:grpSpPr>
        <p:sp>
          <p:nvSpPr>
            <p:cNvPr id="524" name="Google Shape;524;p50"/>
            <p:cNvSpPr/>
            <p:nvPr/>
          </p:nvSpPr>
          <p:spPr>
            <a:xfrm rot="12279">
              <a:off x="6306224" y="1559576"/>
              <a:ext cx="2687717" cy="2768118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5" name="Google Shape;525;p50"/>
            <p:cNvSpPr/>
            <p:nvPr/>
          </p:nvSpPr>
          <p:spPr>
            <a:xfrm rot="12920">
              <a:off x="6071486" y="1273994"/>
              <a:ext cx="957907" cy="227402"/>
            </a:xfrm>
            <a:prstGeom prst="rect">
              <a:avLst/>
            </a:prstGeom>
            <a:solidFill>
              <a:srgbClr val="FFD96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7" name="Google Shape;527;p50"/>
          <p:cNvSpPr/>
          <p:nvPr/>
        </p:nvSpPr>
        <p:spPr>
          <a:xfrm rot="-1692236">
            <a:off x="7834471" y="321231"/>
            <a:ext cx="1578483" cy="872448"/>
          </a:xfrm>
          <a:custGeom>
            <a:avLst/>
            <a:gdLst/>
            <a:ahLst/>
            <a:cxnLst/>
            <a:rect l="l" t="t" r="r" b="b"/>
            <a:pathLst>
              <a:path w="50983" h="58215" extrusionOk="0">
                <a:moveTo>
                  <a:pt x="50983" y="0"/>
                </a:moveTo>
                <a:cubicBezTo>
                  <a:pt x="43340" y="0"/>
                  <a:pt x="36066" y="7144"/>
                  <a:pt x="32904" y="14102"/>
                </a:cubicBezTo>
                <a:cubicBezTo>
                  <a:pt x="28772" y="23194"/>
                  <a:pt x="29158" y="34198"/>
                  <a:pt x="23865" y="42667"/>
                </a:cubicBezTo>
                <a:cubicBezTo>
                  <a:pt x="18833" y="50718"/>
                  <a:pt x="9494" y="58215"/>
                  <a:pt x="0" y="58215"/>
                </a:cubicBezTo>
              </a:path>
            </a:pathLst>
          </a:custGeom>
          <a:noFill/>
          <a:ln w="19050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" name="Google Shape;520;p50">
            <a:extLst>
              <a:ext uri="{FF2B5EF4-FFF2-40B4-BE49-F238E27FC236}">
                <a16:creationId xmlns:a16="http://schemas.microsoft.com/office/drawing/2014/main" id="{2B1F1FC3-5D02-4097-9D7A-26495C8A44EC}"/>
              </a:ext>
            </a:extLst>
          </p:cNvPr>
          <p:cNvSpPr txBox="1">
            <a:spLocks/>
          </p:cNvSpPr>
          <p:nvPr/>
        </p:nvSpPr>
        <p:spPr>
          <a:xfrm>
            <a:off x="6311203" y="2409264"/>
            <a:ext cx="21702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mbh Sans Black"/>
              <a:buNone/>
              <a:defRPr sz="3500" b="0" i="0" u="none" strike="noStrike" cap="none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r>
              <a:rPr lang="es-EC" sz="1800" dirty="0">
                <a:solidFill>
                  <a:srgbClr val="0070C0"/>
                </a:solidFill>
              </a:rPr>
              <a:t>Instrumentos de evaluación</a:t>
            </a:r>
          </a:p>
        </p:txBody>
      </p:sp>
      <p:sp>
        <p:nvSpPr>
          <p:cNvPr id="15" name="Google Shape;521;p50">
            <a:extLst>
              <a:ext uri="{FF2B5EF4-FFF2-40B4-BE49-F238E27FC236}">
                <a16:creationId xmlns:a16="http://schemas.microsoft.com/office/drawing/2014/main" id="{C59DBFFA-45A3-4A51-A328-08C9F85FC6EA}"/>
              </a:ext>
            </a:extLst>
          </p:cNvPr>
          <p:cNvSpPr txBox="1">
            <a:spLocks/>
          </p:cNvSpPr>
          <p:nvPr/>
        </p:nvSpPr>
        <p:spPr>
          <a:xfrm>
            <a:off x="6311202" y="3207815"/>
            <a:ext cx="2170270" cy="93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★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>
              <a:buFont typeface="Manrope"/>
              <a:buNone/>
            </a:pPr>
            <a:r>
              <a:rPr lang="es-EC" sz="1200" dirty="0"/>
              <a:t>Son los medios a través de los cuales recogemos y registramos la información.</a:t>
            </a:r>
          </a:p>
        </p:txBody>
      </p:sp>
      <p:grpSp>
        <p:nvGrpSpPr>
          <p:cNvPr id="18" name="Google Shape;523;p50">
            <a:extLst>
              <a:ext uri="{FF2B5EF4-FFF2-40B4-BE49-F238E27FC236}">
                <a16:creationId xmlns:a16="http://schemas.microsoft.com/office/drawing/2014/main" id="{77724244-0B85-45B1-A4E6-92D7DAA4312E}"/>
              </a:ext>
            </a:extLst>
          </p:cNvPr>
          <p:cNvGrpSpPr/>
          <p:nvPr/>
        </p:nvGrpSpPr>
        <p:grpSpPr>
          <a:xfrm>
            <a:off x="5723068" y="1914483"/>
            <a:ext cx="3097725" cy="3061579"/>
            <a:chOff x="6071486" y="1273994"/>
            <a:chExt cx="2922455" cy="3053700"/>
          </a:xfrm>
        </p:grpSpPr>
        <p:sp>
          <p:nvSpPr>
            <p:cNvPr id="19" name="Google Shape;524;p50">
              <a:extLst>
                <a:ext uri="{FF2B5EF4-FFF2-40B4-BE49-F238E27FC236}">
                  <a16:creationId xmlns:a16="http://schemas.microsoft.com/office/drawing/2014/main" id="{92718D89-0C55-4FDF-AD50-7E7B646E9BCE}"/>
                </a:ext>
              </a:extLst>
            </p:cNvPr>
            <p:cNvSpPr/>
            <p:nvPr/>
          </p:nvSpPr>
          <p:spPr>
            <a:xfrm rot="12279">
              <a:off x="6306224" y="1559576"/>
              <a:ext cx="2687717" cy="2768118"/>
            </a:xfrm>
            <a:prstGeom prst="frame">
              <a:avLst>
                <a:gd name="adj1" fmla="val 713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525;p50">
              <a:extLst>
                <a:ext uri="{FF2B5EF4-FFF2-40B4-BE49-F238E27FC236}">
                  <a16:creationId xmlns:a16="http://schemas.microsoft.com/office/drawing/2014/main" id="{AEA0FD80-A5AE-489C-BCBE-8EF73B21DB23}"/>
                </a:ext>
              </a:extLst>
            </p:cNvPr>
            <p:cNvSpPr/>
            <p:nvPr/>
          </p:nvSpPr>
          <p:spPr>
            <a:xfrm rot="12920">
              <a:off x="6071486" y="1273994"/>
              <a:ext cx="957907" cy="227402"/>
            </a:xfrm>
            <a:prstGeom prst="rect">
              <a:avLst/>
            </a:prstGeom>
            <a:solidFill>
              <a:srgbClr val="FFD96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520;p50">
            <a:extLst>
              <a:ext uri="{FF2B5EF4-FFF2-40B4-BE49-F238E27FC236}">
                <a16:creationId xmlns:a16="http://schemas.microsoft.com/office/drawing/2014/main" id="{D59A2631-6891-4B4D-83BA-472747BA24EC}"/>
              </a:ext>
            </a:extLst>
          </p:cNvPr>
          <p:cNvSpPr txBox="1">
            <a:spLocks/>
          </p:cNvSpPr>
          <p:nvPr/>
        </p:nvSpPr>
        <p:spPr>
          <a:xfrm>
            <a:off x="1030931" y="846959"/>
            <a:ext cx="2879985" cy="667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mbh Sans Black"/>
              <a:buNone/>
              <a:defRPr sz="3500" b="0" i="0" u="none" strike="noStrike" cap="none">
                <a:solidFill>
                  <a:schemeClr val="dk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owlby One"/>
              <a:buNone/>
              <a:defRPr sz="35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r>
              <a:rPr lang="es-EC" sz="1800" dirty="0">
                <a:solidFill>
                  <a:srgbClr val="0070C0"/>
                </a:solidFill>
              </a:rPr>
              <a:t>Técnicas de evaluación</a:t>
            </a:r>
          </a:p>
        </p:txBody>
      </p:sp>
    </p:spTree>
    <p:extLst>
      <p:ext uri="{BB962C8B-B14F-4D97-AF65-F5344CB8AC3E}">
        <p14:creationId xmlns:p14="http://schemas.microsoft.com/office/powerpoint/2010/main" val="28700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988175" y="1681964"/>
            <a:ext cx="2290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Entrevista</a:t>
            </a:r>
            <a:r>
              <a:rPr lang="en" dirty="0"/>
              <a:t> 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Se realiza a los padres de familia o a los adultos responsables de los niños, especialmente al inicio del año escolar; se trata de un diálogo amable y empático para crear un clima de confianza y obtener la información necesaria para conocer al niño en su contexto.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CB7C9E2C-ED7B-4498-A175-7E33A6868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096" y="1013827"/>
            <a:ext cx="4356963" cy="4041373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689873" y="4722607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658099" y="4254764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Instrumento: </a:t>
            </a:r>
            <a:r>
              <a:rPr lang="es-EC" b="1" dirty="0"/>
              <a:t>Guía de entrevista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988174" y="1681964"/>
            <a:ext cx="2572605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Anecdotario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Puede organizarse en fichas mensuales individuales para que el docente pueda registrar cómoda y descriptivamente datos acerca de la evolución del desarrollo integral de los niños. 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780057" y="4626824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658099" y="4254764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Instrumento: </a:t>
            </a:r>
            <a:r>
              <a:rPr lang="es-EC" b="1" dirty="0"/>
              <a:t>Ficha anecdótica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3E1C1AAF-1195-4EE8-816E-ECDB7CCDE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77" r="2468" b="4220"/>
          <a:stretch/>
        </p:blipFill>
        <p:spPr>
          <a:xfrm>
            <a:off x="4761279" y="2495776"/>
            <a:ext cx="3920133" cy="2291376"/>
          </a:xfrm>
          <a:prstGeom prst="rect">
            <a:avLst/>
          </a:prstGeom>
        </p:spPr>
      </p:pic>
      <p:sp>
        <p:nvSpPr>
          <p:cNvPr id="19" name="Google Shape;538;p51">
            <a:extLst>
              <a:ext uri="{FF2B5EF4-FFF2-40B4-BE49-F238E27FC236}">
                <a16:creationId xmlns:a16="http://schemas.microsoft.com/office/drawing/2014/main" id="{108776EA-858A-4A43-B08B-FC03F5939C0B}"/>
              </a:ext>
            </a:extLst>
          </p:cNvPr>
          <p:cNvSpPr txBox="1">
            <a:spLocks/>
          </p:cNvSpPr>
          <p:nvPr/>
        </p:nvSpPr>
        <p:spPr>
          <a:xfrm>
            <a:off x="4836701" y="1352516"/>
            <a:ext cx="3282610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endParaRPr lang="es-EC" sz="1200" dirty="0"/>
          </a:p>
        </p:txBody>
      </p:sp>
      <p:sp>
        <p:nvSpPr>
          <p:cNvPr id="20" name="Google Shape;538;p51">
            <a:extLst>
              <a:ext uri="{FF2B5EF4-FFF2-40B4-BE49-F238E27FC236}">
                <a16:creationId xmlns:a16="http://schemas.microsoft.com/office/drawing/2014/main" id="{B30DA657-C4AC-4CB5-B40A-EF349B3ECACD}"/>
              </a:ext>
            </a:extLst>
          </p:cNvPr>
          <p:cNvSpPr txBox="1">
            <a:spLocks/>
          </p:cNvSpPr>
          <p:nvPr/>
        </p:nvSpPr>
        <p:spPr>
          <a:xfrm>
            <a:off x="4571999" y="1151757"/>
            <a:ext cx="4109417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r>
              <a:rPr lang="es-EC" sz="1200" dirty="0"/>
              <a:t>Ejemplo: En esta ficha aparecen: el </a:t>
            </a:r>
            <a:r>
              <a:rPr lang="es-EC" sz="1200" u="sng" dirty="0"/>
              <a:t>nombre de cada niño,</a:t>
            </a:r>
            <a:r>
              <a:rPr lang="es-EC" sz="1200" dirty="0"/>
              <a:t> </a:t>
            </a:r>
            <a:r>
              <a:rPr lang="es-EC" sz="1200" u="sng" dirty="0"/>
              <a:t>la fecha de observación </a:t>
            </a:r>
            <a:r>
              <a:rPr lang="es-EC" sz="1200" dirty="0"/>
              <a:t>y </a:t>
            </a:r>
            <a:r>
              <a:rPr lang="es-EC" sz="1200" u="sng" dirty="0"/>
              <a:t>una descripción corta</a:t>
            </a:r>
            <a:r>
              <a:rPr lang="es-EC" sz="1200" dirty="0"/>
              <a:t>, concisa y sin interpretaciones del evento relevante, hitos, gestos, actitudes, etc. que se desea registrar; pueden ser eventos positivos o negativos en la vida de los niños. </a:t>
            </a:r>
          </a:p>
        </p:txBody>
      </p:sp>
    </p:spTree>
    <p:extLst>
      <p:ext uri="{BB962C8B-B14F-4D97-AF65-F5344CB8AC3E}">
        <p14:creationId xmlns:p14="http://schemas.microsoft.com/office/powerpoint/2010/main" val="2579091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988174" y="1681964"/>
            <a:ext cx="2572605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Anecdotario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Puede organizarse en fichas mensuales individuales para que el docente pueda registrar cómoda y descriptivamente datos acerca de la evolución del desarrollo integral de los niños. 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780057" y="4626824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658099" y="4254764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Instrumento: </a:t>
            </a:r>
            <a:r>
              <a:rPr lang="es-EC" b="1" dirty="0"/>
              <a:t>Ficha anecdótica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3E1C1AAF-1195-4EE8-816E-ECDB7CCDE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77" r="2468" b="4220"/>
          <a:stretch/>
        </p:blipFill>
        <p:spPr>
          <a:xfrm>
            <a:off x="4761279" y="2495776"/>
            <a:ext cx="3920133" cy="2291376"/>
          </a:xfrm>
          <a:prstGeom prst="rect">
            <a:avLst/>
          </a:prstGeom>
        </p:spPr>
      </p:pic>
      <p:sp>
        <p:nvSpPr>
          <p:cNvPr id="19" name="Google Shape;538;p51">
            <a:extLst>
              <a:ext uri="{FF2B5EF4-FFF2-40B4-BE49-F238E27FC236}">
                <a16:creationId xmlns:a16="http://schemas.microsoft.com/office/drawing/2014/main" id="{108776EA-858A-4A43-B08B-FC03F5939C0B}"/>
              </a:ext>
            </a:extLst>
          </p:cNvPr>
          <p:cNvSpPr txBox="1">
            <a:spLocks/>
          </p:cNvSpPr>
          <p:nvPr/>
        </p:nvSpPr>
        <p:spPr>
          <a:xfrm>
            <a:off x="4836701" y="1352516"/>
            <a:ext cx="3282610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endParaRPr lang="es-EC" sz="1200" dirty="0"/>
          </a:p>
        </p:txBody>
      </p:sp>
      <p:sp>
        <p:nvSpPr>
          <p:cNvPr id="20" name="Google Shape;538;p51">
            <a:extLst>
              <a:ext uri="{FF2B5EF4-FFF2-40B4-BE49-F238E27FC236}">
                <a16:creationId xmlns:a16="http://schemas.microsoft.com/office/drawing/2014/main" id="{B30DA657-C4AC-4CB5-B40A-EF349B3ECACD}"/>
              </a:ext>
            </a:extLst>
          </p:cNvPr>
          <p:cNvSpPr txBox="1">
            <a:spLocks/>
          </p:cNvSpPr>
          <p:nvPr/>
        </p:nvSpPr>
        <p:spPr>
          <a:xfrm>
            <a:off x="4571999" y="1151757"/>
            <a:ext cx="4109417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r>
              <a:rPr lang="es-EC" sz="1200" dirty="0"/>
              <a:t>Ejemplo: En esta ficha aparecen: el </a:t>
            </a:r>
            <a:r>
              <a:rPr lang="es-EC" sz="1200" u="sng" dirty="0"/>
              <a:t>nombre de cada niño,</a:t>
            </a:r>
            <a:r>
              <a:rPr lang="es-EC" sz="1200" dirty="0"/>
              <a:t> </a:t>
            </a:r>
            <a:r>
              <a:rPr lang="es-EC" sz="1200" u="sng" dirty="0"/>
              <a:t>la fecha de observación </a:t>
            </a:r>
            <a:r>
              <a:rPr lang="es-EC" sz="1200" dirty="0"/>
              <a:t>y </a:t>
            </a:r>
            <a:r>
              <a:rPr lang="es-EC" sz="1200" u="sng" dirty="0"/>
              <a:t>una descripción corta</a:t>
            </a:r>
            <a:r>
              <a:rPr lang="es-EC" sz="1200" dirty="0"/>
              <a:t>, concisa y sin interpretaciones del evento relevante, hitos, gestos, actitudes, etc. que se desea registrar; pueden ser eventos positivos o negativos en la vida de los niños. </a:t>
            </a:r>
          </a:p>
        </p:txBody>
      </p:sp>
    </p:spTree>
    <p:extLst>
      <p:ext uri="{BB962C8B-B14F-4D97-AF65-F5344CB8AC3E}">
        <p14:creationId xmlns:p14="http://schemas.microsoft.com/office/powerpoint/2010/main" val="986167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988174" y="1681964"/>
            <a:ext cx="2572605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Observación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Esta herramienta sirve para registrar la presencia o ausencia de actitudes, características y destrezas puntuales en relación a los tres ejes de desarrollo y aprendizaje.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855478" y="4648339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841350" y="4108666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Instrumento: </a:t>
            </a:r>
            <a:r>
              <a:rPr lang="es-EC" dirty="0"/>
              <a:t>Lista de cotejo</a:t>
            </a:r>
            <a:endParaRPr lang="es-EC" b="1" dirty="0"/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Google Shape;538;p51">
            <a:extLst>
              <a:ext uri="{FF2B5EF4-FFF2-40B4-BE49-F238E27FC236}">
                <a16:creationId xmlns:a16="http://schemas.microsoft.com/office/drawing/2014/main" id="{108776EA-858A-4A43-B08B-FC03F5939C0B}"/>
              </a:ext>
            </a:extLst>
          </p:cNvPr>
          <p:cNvSpPr txBox="1">
            <a:spLocks/>
          </p:cNvSpPr>
          <p:nvPr/>
        </p:nvSpPr>
        <p:spPr>
          <a:xfrm>
            <a:off x="4836701" y="1352516"/>
            <a:ext cx="3282610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endParaRPr lang="es-EC"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07E23CE-BCDE-4F17-9127-76B89D6F24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3" r="3905"/>
          <a:stretch/>
        </p:blipFill>
        <p:spPr>
          <a:xfrm>
            <a:off x="4572000" y="1019798"/>
            <a:ext cx="4195479" cy="35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30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988174" y="1681964"/>
            <a:ext cx="2572605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Observación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Consiste en una carpeta con la selección planificada de los trabajos que ha realizado cada niño durante el período educativo; esta muestra evidencia el proceso de los aprendizajes y destrezas adquiridas por los niños.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855478" y="4648339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841350" y="4108666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Instrumento: </a:t>
            </a:r>
            <a:r>
              <a:rPr lang="es-EC" dirty="0"/>
              <a:t>Portafolio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Google Shape;538;p51">
            <a:extLst>
              <a:ext uri="{FF2B5EF4-FFF2-40B4-BE49-F238E27FC236}">
                <a16:creationId xmlns:a16="http://schemas.microsoft.com/office/drawing/2014/main" id="{108776EA-858A-4A43-B08B-FC03F5939C0B}"/>
              </a:ext>
            </a:extLst>
          </p:cNvPr>
          <p:cNvSpPr txBox="1">
            <a:spLocks/>
          </p:cNvSpPr>
          <p:nvPr/>
        </p:nvSpPr>
        <p:spPr>
          <a:xfrm>
            <a:off x="4836701" y="1352516"/>
            <a:ext cx="3282610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endParaRPr lang="es-EC" sz="1200" dirty="0"/>
          </a:p>
        </p:txBody>
      </p:sp>
      <p:pic>
        <p:nvPicPr>
          <p:cNvPr id="9218" name="Picture 2" descr="El Portafolio de Evidencias para Evaluar estudiantes">
            <a:extLst>
              <a:ext uri="{FF2B5EF4-FFF2-40B4-BE49-F238E27FC236}">
                <a16:creationId xmlns:a16="http://schemas.microsoft.com/office/drawing/2014/main" id="{7D3602C1-D7BA-4B95-9E17-22E29B5EB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8"/>
          <a:stretch/>
        </p:blipFill>
        <p:spPr bwMode="auto">
          <a:xfrm>
            <a:off x="5004876" y="1591802"/>
            <a:ext cx="3432811" cy="2403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434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1356137" y="1686203"/>
            <a:ext cx="2572605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Autoevaluación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Consiste en realizar un cuadro atractivo para que sea llenado por los niños con la guía del docente, permite conocer la manera de pensar, sentir y desear de ellos con respecto al proceso de enseñanza aprendizaje.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855478" y="4723642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841350" y="4108666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Instrumento: </a:t>
            </a:r>
            <a:r>
              <a:rPr lang="es-EC" dirty="0"/>
              <a:t>Ficha de autoevaluación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Google Shape;538;p51">
            <a:extLst>
              <a:ext uri="{FF2B5EF4-FFF2-40B4-BE49-F238E27FC236}">
                <a16:creationId xmlns:a16="http://schemas.microsoft.com/office/drawing/2014/main" id="{108776EA-858A-4A43-B08B-FC03F5939C0B}"/>
              </a:ext>
            </a:extLst>
          </p:cNvPr>
          <p:cNvSpPr txBox="1">
            <a:spLocks/>
          </p:cNvSpPr>
          <p:nvPr/>
        </p:nvSpPr>
        <p:spPr>
          <a:xfrm>
            <a:off x="4836701" y="1352516"/>
            <a:ext cx="3282610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endParaRPr lang="es-EC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ACDF62-54B9-4FAB-BAD8-33E8B35F9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765" y="971176"/>
            <a:ext cx="3858163" cy="3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08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"/>
          <p:cNvSpPr txBox="1">
            <a:spLocks noGrp="1"/>
          </p:cNvSpPr>
          <p:nvPr>
            <p:ph type="subTitle" idx="1"/>
          </p:nvPr>
        </p:nvSpPr>
        <p:spPr>
          <a:xfrm>
            <a:off x="1356137" y="1686203"/>
            <a:ext cx="2572605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Observación</a:t>
            </a:r>
            <a:endParaRPr dirty="0"/>
          </a:p>
        </p:txBody>
      </p:sp>
      <p:sp>
        <p:nvSpPr>
          <p:cNvPr id="538" name="Google Shape;538;p51"/>
          <p:cNvSpPr txBox="1">
            <a:spLocks noGrp="1"/>
          </p:cNvSpPr>
          <p:nvPr>
            <p:ph type="subTitle" idx="5"/>
          </p:nvPr>
        </p:nvSpPr>
        <p:spPr>
          <a:xfrm>
            <a:off x="988176" y="2339128"/>
            <a:ext cx="3282610" cy="15121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Esta guía permite registrar observaciones detalladas de las interacciones, comportamientos, habilidades y progresos de cada niño en diferentes áreas de desarrollo, como cognitiva, lingüística, física, social y emocional.</a:t>
            </a:r>
            <a:endParaRPr sz="1200" dirty="0"/>
          </a:p>
        </p:txBody>
      </p:sp>
      <p:sp>
        <p:nvSpPr>
          <p:cNvPr id="542" name="Google Shape;542;p51"/>
          <p:cNvSpPr txBox="1">
            <a:spLocks noGrp="1"/>
          </p:cNvSpPr>
          <p:nvPr>
            <p:ph type="title"/>
          </p:nvPr>
        </p:nvSpPr>
        <p:spPr>
          <a:xfrm>
            <a:off x="606436" y="255155"/>
            <a:ext cx="732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highlight>
                  <a:schemeClr val="accent2"/>
                </a:highlight>
              </a:rPr>
              <a:t>Técnicas de evaluación</a:t>
            </a:r>
            <a:endParaRPr sz="2800" dirty="0"/>
          </a:p>
        </p:txBody>
      </p:sp>
      <p:cxnSp>
        <p:nvCxnSpPr>
          <p:cNvPr id="547" name="Google Shape;547;p51"/>
          <p:cNvCxnSpPr>
            <a:cxnSpLocks/>
          </p:cNvCxnSpPr>
          <p:nvPr/>
        </p:nvCxnSpPr>
        <p:spPr>
          <a:xfrm>
            <a:off x="4382721" y="1013827"/>
            <a:ext cx="0" cy="355920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9" name="Google Shape;559;p51"/>
          <p:cNvGrpSpPr/>
          <p:nvPr/>
        </p:nvGrpSpPr>
        <p:grpSpPr>
          <a:xfrm>
            <a:off x="1257789" y="1705680"/>
            <a:ext cx="510915" cy="502041"/>
            <a:chOff x="-60988625" y="2310475"/>
            <a:chExt cx="316650" cy="311150"/>
          </a:xfrm>
        </p:grpSpPr>
        <p:sp>
          <p:nvSpPr>
            <p:cNvPr id="560" name="Google Shape;560;p51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1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1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1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1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02D684D-433D-47FD-9509-C696D6F247E2}"/>
              </a:ext>
            </a:extLst>
          </p:cNvPr>
          <p:cNvCxnSpPr/>
          <p:nvPr/>
        </p:nvCxnSpPr>
        <p:spPr>
          <a:xfrm flipH="1">
            <a:off x="3855478" y="4723642"/>
            <a:ext cx="9812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5148E7-6F12-498E-8971-B3AF3469B6B5}"/>
              </a:ext>
            </a:extLst>
          </p:cNvPr>
          <p:cNvSpPr/>
          <p:nvPr/>
        </p:nvSpPr>
        <p:spPr>
          <a:xfrm>
            <a:off x="1841350" y="4108666"/>
            <a:ext cx="1807281" cy="7466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Instrumento: </a:t>
            </a:r>
            <a:r>
              <a:rPr lang="es-EC" dirty="0"/>
              <a:t>Guía de observación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AA32BAFF-DDAB-4304-8A32-FDF6950AFACC}"/>
              </a:ext>
            </a:extLst>
          </p:cNvPr>
          <p:cNvCxnSpPr>
            <a:cxnSpLocks/>
          </p:cNvCxnSpPr>
          <p:nvPr/>
        </p:nvCxnSpPr>
        <p:spPr>
          <a:xfrm>
            <a:off x="2629481" y="721529"/>
            <a:ext cx="0" cy="103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Google Shape;538;p51">
            <a:extLst>
              <a:ext uri="{FF2B5EF4-FFF2-40B4-BE49-F238E27FC236}">
                <a16:creationId xmlns:a16="http://schemas.microsoft.com/office/drawing/2014/main" id="{108776EA-858A-4A43-B08B-FC03F5939C0B}"/>
              </a:ext>
            </a:extLst>
          </p:cNvPr>
          <p:cNvSpPr txBox="1">
            <a:spLocks/>
          </p:cNvSpPr>
          <p:nvPr/>
        </p:nvSpPr>
        <p:spPr>
          <a:xfrm>
            <a:off x="4836701" y="1352516"/>
            <a:ext cx="3282610" cy="15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None/>
              <a:defRPr sz="14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just"/>
            <a:endParaRPr lang="es-EC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05069B-B109-4B69-B2CD-CB3C4FF47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39779"/>
            <a:ext cx="4239217" cy="33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65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7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Linkografía</a:t>
            </a:r>
            <a:endParaRPr dirty="0"/>
          </a:p>
        </p:txBody>
      </p:sp>
      <p:sp>
        <p:nvSpPr>
          <p:cNvPr id="1222" name="Google Shape;1222;p73"/>
          <p:cNvSpPr txBox="1">
            <a:spLocks noGrp="1"/>
          </p:cNvSpPr>
          <p:nvPr>
            <p:ph type="body" idx="1"/>
          </p:nvPr>
        </p:nvSpPr>
        <p:spPr>
          <a:xfrm>
            <a:off x="382506" y="1337989"/>
            <a:ext cx="6890425" cy="16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hlinkClick r:id="rId3"/>
              </a:rPr>
              <a:t>https://educacion.gob.ec/wp-content/uploads/downloads/2016/03/CURRICULO-DE-EDUCACION-INICIAL.pdf</a:t>
            </a:r>
            <a:endParaRPr lang="es-EC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eative Communication Marketing Plan by Slidesgo">
  <a:themeElements>
    <a:clrScheme name="Simple Light">
      <a:dk1>
        <a:srgbClr val="FFFFFF"/>
      </a:dk1>
      <a:lt1>
        <a:srgbClr val="131313"/>
      </a:lt1>
      <a:dk2>
        <a:srgbClr val="FFD966"/>
      </a:dk2>
      <a:lt2>
        <a:srgbClr val="3C78D8"/>
      </a:lt2>
      <a:accent1>
        <a:srgbClr val="EF517D"/>
      </a:accent1>
      <a:accent2>
        <a:srgbClr val="674EA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1134</Words>
  <Application>Microsoft Office PowerPoint</Application>
  <PresentationFormat>Presentación en pantalla (16:9)</PresentationFormat>
  <Paragraphs>136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Kumbh Sans Black</vt:lpstr>
      <vt:lpstr>Manrope</vt:lpstr>
      <vt:lpstr>Arial</vt:lpstr>
      <vt:lpstr>Bebas Neue</vt:lpstr>
      <vt:lpstr>Wingdings</vt:lpstr>
      <vt:lpstr>Bowlby One</vt:lpstr>
      <vt:lpstr>Creative Communication Marketing Plan by Slidesgo</vt:lpstr>
      <vt:lpstr>Introducción al Currículo Educativo Ecuatoriano</vt:lpstr>
      <vt:lpstr>¿Qué es el currículo?</vt:lpstr>
      <vt:lpstr>¿Cómo debe ser la estructura del currículo?</vt:lpstr>
      <vt:lpstr>Elementos estructurales del currículo</vt:lpstr>
      <vt:lpstr>Presentación de PowerPoint</vt:lpstr>
      <vt:lpstr>Presentación de PowerPoint</vt:lpstr>
      <vt:lpstr>Elementos estructurales del currículo</vt:lpstr>
      <vt:lpstr>Presentación de PowerPoint</vt:lpstr>
      <vt:lpstr>Elementos estructurales del currículo</vt:lpstr>
      <vt:lpstr>Presentación de PowerPoint</vt:lpstr>
      <vt:lpstr>Otros aspectos del Currículo Ecuatoriano</vt:lpstr>
      <vt:lpstr>¿Qué promueve el currículo educativo Ecuatoriano?</vt:lpstr>
      <vt:lpstr>¿En qué se fundamenta el currículo Ecuatoriano?</vt:lpstr>
      <vt:lpstr>¿Qué requiere la implementación efectiva de currículo?</vt:lpstr>
      <vt:lpstr>Técnicas e instrumentos de evaluación</vt:lpstr>
      <vt:lpstr>Presentación de PowerPoint</vt:lpstr>
      <vt:lpstr>Técnicas de evaluación</vt:lpstr>
      <vt:lpstr>Técnicas de evaluación</vt:lpstr>
      <vt:lpstr>Técnicas de evaluación</vt:lpstr>
      <vt:lpstr>Técnicas de evaluación</vt:lpstr>
      <vt:lpstr>Técnicas de evaluación</vt:lpstr>
      <vt:lpstr>Técnicas de evaluación</vt:lpstr>
      <vt:lpstr>Técnicas de evaluación</vt:lpstr>
      <vt:lpstr>Linkografía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al Currículo Educativo Ecuatoriano</dc:title>
  <dc:creator>HP LAPTOP</dc:creator>
  <cp:lastModifiedBy>ZONA INFORMATICA</cp:lastModifiedBy>
  <cp:revision>26</cp:revision>
  <dcterms:modified xsi:type="dcterms:W3CDTF">2025-04-10T01:52:15Z</dcterms:modified>
</cp:coreProperties>
</file>