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19"/>
  </p:notesMasterIdLst>
  <p:sldIdLst>
    <p:sldId id="256" r:id="rId2"/>
    <p:sldId id="257" r:id="rId3"/>
    <p:sldId id="283" r:id="rId4"/>
    <p:sldId id="258" r:id="rId5"/>
    <p:sldId id="284" r:id="rId6"/>
    <p:sldId id="285" r:id="rId7"/>
    <p:sldId id="286" r:id="rId8"/>
    <p:sldId id="287" r:id="rId9"/>
    <p:sldId id="260" r:id="rId10"/>
    <p:sldId id="261" r:id="rId11"/>
    <p:sldId id="263" r:id="rId12"/>
    <p:sldId id="270" r:id="rId13"/>
    <p:sldId id="281" r:id="rId14"/>
    <p:sldId id="262" r:id="rId15"/>
    <p:sldId id="264" r:id="rId16"/>
    <p:sldId id="282" r:id="rId17"/>
    <p:sldId id="272" r:id="rId18"/>
  </p:sldIdLst>
  <p:sldSz cx="9144000" cy="5143500" type="screen16x9"/>
  <p:notesSz cx="6858000" cy="9144000"/>
  <p:embeddedFontLst>
    <p:embeddedFont>
      <p:font typeface="Agency FB" panose="020B0503020202020204" pitchFamily="34" charset="0"/>
      <p:regular r:id="rId20"/>
      <p:bold r:id="rId21"/>
    </p:embeddedFont>
    <p:embeddedFont>
      <p:font typeface="Bebas Neue" panose="020B060402020202020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tamaran" panose="020B0604020202020204" charset="0"/>
      <p:regular r:id="rId27"/>
      <p:bold r:id="rId28"/>
    </p:embeddedFont>
    <p:embeddedFont>
      <p:font typeface="Lilita One" panose="020B0604020202020204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EC58E34-6B97-447A-8973-3FB1A3C78C79}">
  <a:tblStyle styleId="{CEC58E34-6B97-447A-8973-3FB1A3C78C7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6" name="Google Shape;104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g1370140f7a2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0" name="Google Shape;1060;g1370140f7a2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1370140f7a2_0_7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1370140f7a2_0_7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1566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1370140f7a2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" name="Google Shape;1076;g1370140f7a2_0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1370140f7a2_0_7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1370140f7a2_0_7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191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1370140f7a2_0_7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1370140f7a2_0_7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9470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1370140f7a2_0_7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1370140f7a2_0_7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9218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1370140f7a2_0_7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1370140f7a2_0_7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608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422c2605d7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1422c2605d7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1370140f7a2_0_7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g1370140f7a2_0_7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1370140f7a2_0_7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1370140f7a2_0_7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g1422c2605d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" name="Google Shape;1296;g1422c2605d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370140f7a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370140f7a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8762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370140f7a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370140f7a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1370140f7a2_0_8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Google Shape;1193;g1370140f7a2_0_8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1370140f7a2_0_8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Google Shape;1193;g1370140f7a2_0_8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53579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g1370140f7a2_0_10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7" name="Google Shape;1317;g1370140f7a2_0_10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11" name="Google Shape;11;p2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2;p2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" name="Google Shape;27;p2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28" name="Google Shape;28;p2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7" name="Google Shape;57;p2"/>
          <p:cNvSpPr/>
          <p:nvPr/>
        </p:nvSpPr>
        <p:spPr>
          <a:xfrm>
            <a:off x="1708850" y="721600"/>
            <a:ext cx="5650800" cy="370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"/>
          <p:cNvSpPr txBox="1">
            <a:spLocks noGrp="1"/>
          </p:cNvSpPr>
          <p:nvPr>
            <p:ph type="ctrTitle"/>
          </p:nvPr>
        </p:nvSpPr>
        <p:spPr>
          <a:xfrm>
            <a:off x="2107075" y="1380675"/>
            <a:ext cx="4929900" cy="237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pic>
        <p:nvPicPr>
          <p:cNvPr id="59" name="Google Shape;5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772618" y="267979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2045" y="244644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170" y="2637944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8428893" y="2173229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3673" y="4742456"/>
            <a:ext cx="120800" cy="159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3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66" name="Google Shape;66;p3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67" name="Google Shape;67;p3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3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3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3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3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83;p3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84" name="Google Shape;84;p3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3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3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3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3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3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3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3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3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3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3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3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3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3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3" name="Google Shape;113;p3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title"/>
          </p:nvPr>
        </p:nvSpPr>
        <p:spPr>
          <a:xfrm>
            <a:off x="2391975" y="2836726"/>
            <a:ext cx="4360200" cy="67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5" name="Google Shape;115;p3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408984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pic>
        <p:nvPicPr>
          <p:cNvPr id="116" name="Google Shape;11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06519" y="94493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2215" y="4745925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0105" y="594998"/>
            <a:ext cx="264906" cy="32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5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175" name="Google Shape;175;p5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176" name="Google Shape;176;p5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5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5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5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5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5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5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5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5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5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5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2" name="Google Shape;192;p5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193" name="Google Shape;193;p5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5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5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5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5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5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5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5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5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5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5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5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2" name="Google Shape;222;p5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5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endParaRPr/>
          </a:p>
        </p:txBody>
      </p:sp>
      <p:sp>
        <p:nvSpPr>
          <p:cNvPr id="224" name="Google Shape;224;p5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endParaRPr/>
          </a:p>
        </p:txBody>
      </p:sp>
      <p:sp>
        <p:nvSpPr>
          <p:cNvPr id="225" name="Google Shape;225;p5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5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6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230" name="Google Shape;230;p6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231" name="Google Shape;231;p6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6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6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6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6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6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6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6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6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6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6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6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6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6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6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6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7" name="Google Shape;247;p6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248" name="Google Shape;248;p6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6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6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6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6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6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6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6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6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6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6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6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6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6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6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6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6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6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6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6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6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6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6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6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6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6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6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6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6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7" name="Google Shape;277;p6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279" name="Google Shape;279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21069" y="4354523"/>
            <a:ext cx="387075" cy="48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602685">
            <a:off x="8300303" y="1853200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9798" y="3929606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00002">
            <a:off x="500850" y="3723551"/>
            <a:ext cx="485032" cy="45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7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285" name="Google Shape;285;p7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286" name="Google Shape;286;p7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7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7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7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7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7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7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7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7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7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7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7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7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7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7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7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2" name="Google Shape;302;p7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303" name="Google Shape;303;p7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7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7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7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7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7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7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7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7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7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7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7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7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7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7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7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7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7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7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7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7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7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7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7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7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7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7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7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7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32" name="Google Shape;332;p7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7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3322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  <a:defRPr>
                <a:solidFill>
                  <a:srgbClr val="434343"/>
                </a:solidFill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  <a:defRPr>
                <a:solidFill>
                  <a:srgbClr val="434343"/>
                </a:solidFill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  <a:defRPr>
                <a:solidFill>
                  <a:srgbClr val="434343"/>
                </a:solidFill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  <a:defRPr>
                <a:solidFill>
                  <a:srgbClr val="434343"/>
                </a:solidFill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  <a:defRPr>
                <a:solidFill>
                  <a:srgbClr val="434343"/>
                </a:solidFill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  <a:defRPr>
                <a:solidFill>
                  <a:srgbClr val="434343"/>
                </a:solidFill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  <a:defRPr>
                <a:solidFill>
                  <a:srgbClr val="434343"/>
                </a:solidFill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oogle Shape;336;p8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337" name="Google Shape;337;p8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338" name="Google Shape;338;p8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8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8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8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8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8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8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8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8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8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8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8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8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8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8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8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4" name="Google Shape;354;p8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355" name="Google Shape;355;p8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8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8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8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8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8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8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8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8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8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8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8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8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8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8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8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8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8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8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8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8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8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8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8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8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8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8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8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8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4" name="Google Shape;384;p8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Google Shape;387;p9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388" name="Google Shape;388;p9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389" name="Google Shape;389;p9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9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9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9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9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9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9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9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9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9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9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9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9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9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9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9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5" name="Google Shape;405;p9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406" name="Google Shape;406;p9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9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9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9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9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9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9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9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9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9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9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9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9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9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9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9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9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9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9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9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9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9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9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9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9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9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9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9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9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5" name="Google Shape;435;p9"/>
          <p:cNvSpPr/>
          <p:nvPr/>
        </p:nvSpPr>
        <p:spPr>
          <a:xfrm>
            <a:off x="489900" y="951450"/>
            <a:ext cx="8164200" cy="3240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9"/>
          <p:cNvSpPr txBox="1">
            <a:spLocks noGrp="1"/>
          </p:cNvSpPr>
          <p:nvPr>
            <p:ph type="title"/>
          </p:nvPr>
        </p:nvSpPr>
        <p:spPr>
          <a:xfrm>
            <a:off x="822313" y="1562550"/>
            <a:ext cx="3384000" cy="20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7" name="Google Shape;437;p9"/>
          <p:cNvSpPr txBox="1">
            <a:spLocks noGrp="1"/>
          </p:cNvSpPr>
          <p:nvPr>
            <p:ph type="subTitle" idx="1"/>
          </p:nvPr>
        </p:nvSpPr>
        <p:spPr>
          <a:xfrm>
            <a:off x="4524288" y="1824000"/>
            <a:ext cx="3797400" cy="13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438" name="Google Shape;438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5832768" y="28680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3573" y="4764856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3324" y="4395111"/>
            <a:ext cx="387075" cy="426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8775643" y="23266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031683">
            <a:off x="1370016" y="4468841"/>
            <a:ext cx="238281" cy="279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0"/>
          <p:cNvSpPr txBox="1">
            <a:spLocks noGrp="1"/>
          </p:cNvSpPr>
          <p:nvPr>
            <p:ph type="title"/>
          </p:nvPr>
        </p:nvSpPr>
        <p:spPr>
          <a:xfrm>
            <a:off x="720000" y="2285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11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447" name="Google Shape;447;p11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448" name="Google Shape;448;p11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11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11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11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11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11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11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11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11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11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11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11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11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11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11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11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4" name="Google Shape;464;p11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465" name="Google Shape;465;p11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11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11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11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11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11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11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11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11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11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11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11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11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11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11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11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11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11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11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11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11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11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11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11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11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11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11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11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11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94" name="Google Shape;494;p11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96" name="Google Shape;496;p11"/>
          <p:cNvSpPr txBox="1">
            <a:spLocks noGrp="1"/>
          </p:cNvSpPr>
          <p:nvPr>
            <p:ph type="subTitle" idx="1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5" name="Google Shape;555;p14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556" name="Google Shape;556;p14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557" name="Google Shape;557;p14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14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14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14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14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14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14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14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14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14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14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14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14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14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14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14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3" name="Google Shape;573;p14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574" name="Google Shape;574;p14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14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14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14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14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14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14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14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14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14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14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14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14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14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14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14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14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14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14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14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14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14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14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14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14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14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14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14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14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03" name="Google Shape;603;p14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605" name="Google Shape;60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50991" y="3116463"/>
            <a:ext cx="387075" cy="45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1369" y="4368010"/>
            <a:ext cx="387075" cy="48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602685">
            <a:off x="8300303" y="1853200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031683">
            <a:off x="661057" y="3750429"/>
            <a:ext cx="238281" cy="279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039" y="2523900"/>
            <a:ext cx="1288177" cy="32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8145" y="461957"/>
            <a:ext cx="120800" cy="146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1"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oogle Shape;612;p15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613" name="Google Shape;613;p15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614" name="Google Shape;614;p15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15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15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15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15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15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15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15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15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15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15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15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15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15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15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15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0" name="Google Shape;630;p15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631" name="Google Shape;631;p15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15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15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15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15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15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15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15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15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15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15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15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15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15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15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15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15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15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15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15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15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15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15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15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15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15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15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15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15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60" name="Google Shape;660;p15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662" name="Google Shape;662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33069" y="3556685"/>
            <a:ext cx="387075" cy="48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602685">
            <a:off x="2836528" y="4460485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726" y="2732151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0319" y="4558781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2512331" y="4647652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43470" y="4818069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325273">
            <a:off x="7395065" y="380770"/>
            <a:ext cx="255075" cy="308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3330207">
            <a:off x="8463373" y="2207656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70045" y="461957"/>
            <a:ext cx="120800" cy="146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1_1_1"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2" name="Google Shape;672;p16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673" name="Google Shape;673;p16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674" name="Google Shape;674;p16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16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16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16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16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16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16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16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16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16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16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16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16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16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16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16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0" name="Google Shape;690;p16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691" name="Google Shape;691;p16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16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16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16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16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16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16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16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16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16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16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16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16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16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16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16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16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16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16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16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16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16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16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16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16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16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16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16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16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20" name="Google Shape;720;p16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722" name="Google Shape;722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371993" y="485279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330207">
            <a:off x="2108523" y="40543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602685">
            <a:off x="8565628" y="4244150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19" y="2031481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20132" y="4819579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2214818" y="4692087"/>
            <a:ext cx="120800" cy="9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BLANK_1_1_1_1_1_2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5" name="Google Shape;785;p18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786" name="Google Shape;786;p18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787" name="Google Shape;787;p18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18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18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18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18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18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18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18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18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18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18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18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18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18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18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18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03" name="Google Shape;803;p18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804" name="Google Shape;804;p18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18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18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18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18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18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18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18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18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18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18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18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18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18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18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18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18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18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18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18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18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18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6" name="Google Shape;826;p18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18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18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9" name="Google Shape;829;p18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18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18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18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33" name="Google Shape;833;p18"/>
          <p:cNvSpPr/>
          <p:nvPr/>
        </p:nvSpPr>
        <p:spPr>
          <a:xfrm>
            <a:off x="489900" y="301500"/>
            <a:ext cx="8164200" cy="4540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18"/>
          <p:cNvSpPr txBox="1">
            <a:spLocks noGrp="1"/>
          </p:cNvSpPr>
          <p:nvPr>
            <p:ph type="title"/>
          </p:nvPr>
        </p:nvSpPr>
        <p:spPr>
          <a:xfrm>
            <a:off x="860500" y="588600"/>
            <a:ext cx="3559200" cy="18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18"/>
          <p:cNvSpPr txBox="1">
            <a:spLocks noGrp="1"/>
          </p:cNvSpPr>
          <p:nvPr>
            <p:ph type="subTitle" idx="1"/>
          </p:nvPr>
        </p:nvSpPr>
        <p:spPr>
          <a:xfrm>
            <a:off x="860485" y="2781622"/>
            <a:ext cx="3559200" cy="63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6" name="Google Shape;836;p18"/>
          <p:cNvSpPr txBox="1">
            <a:spLocks noGrp="1"/>
          </p:cNvSpPr>
          <p:nvPr>
            <p:ph type="subTitle" idx="2"/>
          </p:nvPr>
        </p:nvSpPr>
        <p:spPr>
          <a:xfrm>
            <a:off x="4724325" y="2763127"/>
            <a:ext cx="3559200" cy="63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7" name="Google Shape;837;p18"/>
          <p:cNvSpPr txBox="1">
            <a:spLocks noGrp="1"/>
          </p:cNvSpPr>
          <p:nvPr>
            <p:ph type="subTitle" idx="3"/>
          </p:nvPr>
        </p:nvSpPr>
        <p:spPr>
          <a:xfrm>
            <a:off x="4724315" y="1255341"/>
            <a:ext cx="3551700" cy="84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18"/>
          <p:cNvSpPr txBox="1">
            <a:spLocks noGrp="1"/>
          </p:cNvSpPr>
          <p:nvPr>
            <p:ph type="subTitle" idx="4"/>
          </p:nvPr>
        </p:nvSpPr>
        <p:spPr>
          <a:xfrm>
            <a:off x="860485" y="3920097"/>
            <a:ext cx="3559200" cy="63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9" name="Google Shape;839;p18"/>
          <p:cNvSpPr txBox="1">
            <a:spLocks noGrp="1"/>
          </p:cNvSpPr>
          <p:nvPr>
            <p:ph type="subTitle" idx="5"/>
          </p:nvPr>
        </p:nvSpPr>
        <p:spPr>
          <a:xfrm>
            <a:off x="4724325" y="3925227"/>
            <a:ext cx="3559200" cy="63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0" name="Google Shape;840;p18"/>
          <p:cNvSpPr txBox="1">
            <a:spLocks noGrp="1"/>
          </p:cNvSpPr>
          <p:nvPr>
            <p:ph type="subTitle" idx="6"/>
          </p:nvPr>
        </p:nvSpPr>
        <p:spPr>
          <a:xfrm>
            <a:off x="860490" y="2423399"/>
            <a:ext cx="3559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41" name="Google Shape;841;p18"/>
          <p:cNvSpPr txBox="1">
            <a:spLocks noGrp="1"/>
          </p:cNvSpPr>
          <p:nvPr>
            <p:ph type="subTitle" idx="7"/>
          </p:nvPr>
        </p:nvSpPr>
        <p:spPr>
          <a:xfrm>
            <a:off x="4724315" y="2404900"/>
            <a:ext cx="3559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42" name="Google Shape;842;p18"/>
          <p:cNvSpPr txBox="1">
            <a:spLocks noGrp="1"/>
          </p:cNvSpPr>
          <p:nvPr>
            <p:ph type="subTitle" idx="8"/>
          </p:nvPr>
        </p:nvSpPr>
        <p:spPr>
          <a:xfrm>
            <a:off x="4724315" y="897110"/>
            <a:ext cx="35517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43" name="Google Shape;843;p18"/>
          <p:cNvSpPr txBox="1">
            <a:spLocks noGrp="1"/>
          </p:cNvSpPr>
          <p:nvPr>
            <p:ph type="subTitle" idx="9"/>
          </p:nvPr>
        </p:nvSpPr>
        <p:spPr>
          <a:xfrm>
            <a:off x="860490" y="3557311"/>
            <a:ext cx="3559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44" name="Google Shape;844;p18"/>
          <p:cNvSpPr txBox="1">
            <a:spLocks noGrp="1"/>
          </p:cNvSpPr>
          <p:nvPr>
            <p:ph type="subTitle" idx="13"/>
          </p:nvPr>
        </p:nvSpPr>
        <p:spPr>
          <a:xfrm>
            <a:off x="4724315" y="3562454"/>
            <a:ext cx="3559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pic>
        <p:nvPicPr>
          <p:cNvPr id="845" name="Google Shape;845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98109" y="164447"/>
            <a:ext cx="469675" cy="52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6060" y="2104651"/>
            <a:ext cx="674169" cy="63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9574" y="147836"/>
            <a:ext cx="387075" cy="426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8019" y="3357970"/>
            <a:ext cx="387075" cy="48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47891" y="4719991"/>
            <a:ext cx="267079" cy="21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4" name="Google Shape;914;p20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915" name="Google Shape;915;p20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916" name="Google Shape;916;p20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20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20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20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20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20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20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20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20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20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20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20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20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20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20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20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32" name="Google Shape;932;p20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933" name="Google Shape;933;p20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20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20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20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20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20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20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20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20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20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20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20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20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20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20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20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20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20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20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20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20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20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20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20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20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20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20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20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20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62" name="Google Shape;962;p20"/>
          <p:cNvSpPr/>
          <p:nvPr/>
        </p:nvSpPr>
        <p:spPr>
          <a:xfrm>
            <a:off x="1671600" y="721600"/>
            <a:ext cx="5800800" cy="370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63" name="Google Shape;963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77634" y="465697"/>
            <a:ext cx="469675" cy="52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7185" y="3052613"/>
            <a:ext cx="674169" cy="63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9574" y="3234336"/>
            <a:ext cx="387075" cy="426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38029" y="4253416"/>
            <a:ext cx="267079" cy="21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1282" y="1198456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94293" y="23683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71715" y="579012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3673" y="4742456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18270" y="268444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664393" y="353215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300448" y="1457762"/>
            <a:ext cx="142250" cy="135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91715" y="4207828"/>
            <a:ext cx="257175" cy="311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0820" y="4013132"/>
            <a:ext cx="120800" cy="146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7" name="Google Shape;977;p21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978" name="Google Shape;978;p21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979" name="Google Shape;979;p21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21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21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21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21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21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21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21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21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21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21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21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21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21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21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21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95" name="Google Shape;995;p21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996" name="Google Shape;996;p21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21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21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21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21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21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21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21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21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21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21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21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21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21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21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21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21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21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21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21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21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21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21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21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21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21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21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21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21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25" name="Google Shape;1025;p21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Google Shape;1026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0128" y="3195953"/>
            <a:ext cx="621150" cy="77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8501" y="387293"/>
            <a:ext cx="621150" cy="68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5216" y="4107316"/>
            <a:ext cx="267079" cy="21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1049" y="4466652"/>
            <a:ext cx="267075" cy="271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Google Shape;103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594293" y="23683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96215" y="1849837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53623" y="97648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74420" y="534994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376856" y="680029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36348" y="3052637"/>
            <a:ext cx="142250" cy="135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81265" y="379478"/>
            <a:ext cx="257175" cy="311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68495" y="3713707"/>
            <a:ext cx="120800" cy="146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●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2984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○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2984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■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2984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●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2984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○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2984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■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2984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●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2984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○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29845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Catamaran"/>
              <a:buChar char="■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  <p:sldLayoutId id="2147483662" r:id="rId13"/>
    <p:sldLayoutId id="2147483664" r:id="rId14"/>
    <p:sldLayoutId id="2147483666" r:id="rId15"/>
    <p:sldLayoutId id="2147483667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0">
          <p15:clr>
            <a:srgbClr val="EA4335"/>
          </p15:clr>
        </p15:guide>
        <p15:guide id="2" orient="horz" pos="337">
          <p15:clr>
            <a:srgbClr val="EA4335"/>
          </p15:clr>
        </p15:guide>
        <p15:guide id="3" pos="5310">
          <p15:clr>
            <a:srgbClr val="EA4335"/>
          </p15:clr>
        </p15:guide>
        <p15:guide id="4" orient="horz" pos="2903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25"/>
          <p:cNvSpPr txBox="1">
            <a:spLocks noGrp="1"/>
          </p:cNvSpPr>
          <p:nvPr>
            <p:ph type="ctrTitle"/>
          </p:nvPr>
        </p:nvSpPr>
        <p:spPr>
          <a:xfrm>
            <a:off x="2107075" y="1380675"/>
            <a:ext cx="4929900" cy="237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400" dirty="0">
                <a:solidFill>
                  <a:schemeClr val="tx1"/>
                </a:solidFill>
              </a:rPr>
              <a:t>Fundamentos epistemológicos y pedagógicos</a:t>
            </a:r>
          </a:p>
        </p:txBody>
      </p:sp>
      <p:pic>
        <p:nvPicPr>
          <p:cNvPr id="1049" name="Google Shape;10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8694" y="625543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9065" y="1693150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86744">
            <a:off x="558500" y="563774"/>
            <a:ext cx="1410849" cy="17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712773">
            <a:off x="7249666" y="356763"/>
            <a:ext cx="1152060" cy="163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4248" y="2637951"/>
            <a:ext cx="1692197" cy="2104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82047" y="2637949"/>
            <a:ext cx="2277902" cy="210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60208" y="462233"/>
            <a:ext cx="531405" cy="585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40056" y="1994600"/>
            <a:ext cx="387075" cy="45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498013" y="4166549"/>
            <a:ext cx="2072475" cy="52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26"/>
          <p:cNvSpPr txBox="1">
            <a:spLocks noGrp="1"/>
          </p:cNvSpPr>
          <p:nvPr>
            <p:ph type="title"/>
          </p:nvPr>
        </p:nvSpPr>
        <p:spPr>
          <a:xfrm>
            <a:off x="822313" y="1562550"/>
            <a:ext cx="3384000" cy="20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dirty="0"/>
              <a:t>¿Qué son los paradigmas educativos?</a:t>
            </a:r>
            <a:endParaRPr sz="3600" dirty="0"/>
          </a:p>
        </p:txBody>
      </p:sp>
      <p:sp>
        <p:nvSpPr>
          <p:cNvPr id="1063" name="Google Shape;1063;p26"/>
          <p:cNvSpPr txBox="1">
            <a:spLocks noGrp="1"/>
          </p:cNvSpPr>
          <p:nvPr>
            <p:ph type="subTitle" idx="1"/>
          </p:nvPr>
        </p:nvSpPr>
        <p:spPr>
          <a:xfrm>
            <a:off x="4078405" y="1552154"/>
            <a:ext cx="3797400" cy="13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las perspectivas teóricas que orientan la construcción del conocimiento y la práctica pedagógica y son: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" dirty="0"/>
          </a:p>
        </p:txBody>
      </p:sp>
      <p:sp>
        <p:nvSpPr>
          <p:cNvPr id="1064" name="Google Shape;1064;p26"/>
          <p:cNvSpPr txBox="1"/>
          <p:nvPr/>
        </p:nvSpPr>
        <p:spPr>
          <a:xfrm>
            <a:off x="4524288" y="3152400"/>
            <a:ext cx="3797400" cy="3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1065" name="Google Shape;106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53703">
            <a:off x="7222885" y="363351"/>
            <a:ext cx="1305840" cy="118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6380" y="794698"/>
            <a:ext cx="264906" cy="32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106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66726">
            <a:off x="3929275" y="3810534"/>
            <a:ext cx="694200" cy="903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28712" y="3863776"/>
            <a:ext cx="694200" cy="653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9" name="Google Shape;1069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22390" y="4039875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Google Shape;107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0145" y="612019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72781" y="726550"/>
            <a:ext cx="387075" cy="45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2072" y="338962"/>
            <a:ext cx="974324" cy="86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3330207">
            <a:off x="954198" y="3863781"/>
            <a:ext cx="120800" cy="15908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044E3AE-54E3-45DC-8DDD-76DD2B638E0E}"/>
              </a:ext>
            </a:extLst>
          </p:cNvPr>
          <p:cNvSpPr/>
          <p:nvPr/>
        </p:nvSpPr>
        <p:spPr>
          <a:xfrm>
            <a:off x="4078405" y="2786231"/>
            <a:ext cx="1526329" cy="6865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Constructivismo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1E7C968-1BBB-4C54-92C9-5C5431E8B0B8}"/>
              </a:ext>
            </a:extLst>
          </p:cNvPr>
          <p:cNvSpPr/>
          <p:nvPr/>
        </p:nvSpPr>
        <p:spPr>
          <a:xfrm>
            <a:off x="5604734" y="2519147"/>
            <a:ext cx="1526329" cy="6865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Conductismo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499624C-5BDB-40B1-9998-B68C0B302940}"/>
              </a:ext>
            </a:extLst>
          </p:cNvPr>
          <p:cNvSpPr/>
          <p:nvPr/>
        </p:nvSpPr>
        <p:spPr>
          <a:xfrm>
            <a:off x="7167730" y="2786230"/>
            <a:ext cx="1526329" cy="6865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Enfoque sociocrítico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32"/>
          <p:cNvSpPr/>
          <p:nvPr/>
        </p:nvSpPr>
        <p:spPr>
          <a:xfrm>
            <a:off x="747588" y="1201225"/>
            <a:ext cx="3769200" cy="348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/>
              <a:t>Ejemplos de paradigmas educativos</a:t>
            </a:r>
            <a:endParaRPr sz="2400" dirty="0"/>
          </a:p>
        </p:txBody>
      </p:sp>
      <p:sp>
        <p:nvSpPr>
          <p:cNvPr id="1177" name="Google Shape;1177;p32"/>
          <p:cNvSpPr txBox="1"/>
          <p:nvPr/>
        </p:nvSpPr>
        <p:spPr>
          <a:xfrm>
            <a:off x="869500" y="1201225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Constructivismo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78" name="Google Shape;1178;p32"/>
          <p:cNvSpPr txBox="1"/>
          <p:nvPr/>
        </p:nvSpPr>
        <p:spPr>
          <a:xfrm>
            <a:off x="867250" y="1686950"/>
            <a:ext cx="35370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tamaran"/>
              </a:rPr>
              <a:t>En una clase de ciencias, los estudiantes investigan cómo reciclar en su comunidad. Forman grupos, investigan fuentes, proponen soluciones y las presentan. A través de esta experiencia práctica, construyen su conocimiento sobre reciclaje y colaboración, con el maestro guiando y facilitando el proceso de aprendizaje.</a:t>
            </a:r>
            <a:endParaRPr sz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tamaran"/>
            </a:endParaRPr>
          </a:p>
        </p:txBody>
      </p:sp>
      <p:sp>
        <p:nvSpPr>
          <p:cNvPr id="1179" name="Google Shape;1179;p32"/>
          <p:cNvSpPr txBox="1"/>
          <p:nvPr/>
        </p:nvSpPr>
        <p:spPr>
          <a:xfrm>
            <a:off x="789325" y="3068872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Conductismo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80" name="Google Shape;1180;p32"/>
          <p:cNvSpPr txBox="1"/>
          <p:nvPr/>
        </p:nvSpPr>
        <p:spPr>
          <a:xfrm>
            <a:off x="814208" y="3495222"/>
            <a:ext cx="35370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tamaran"/>
              </a:rPr>
              <a:t>En una clase de matemáticas, los estudiantes reciben recompensas por cada problema correctamente resuelto, incentivando el aprendizaje mediante la repetición y refuerzo positivo.</a:t>
            </a:r>
            <a:endParaRPr sz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tamaran"/>
            </a:endParaRPr>
          </a:p>
        </p:txBody>
      </p:sp>
      <p:sp>
        <p:nvSpPr>
          <p:cNvPr id="1181" name="Google Shape;1181;p32"/>
          <p:cNvSpPr txBox="1"/>
          <p:nvPr/>
        </p:nvSpPr>
        <p:spPr>
          <a:xfrm>
            <a:off x="4703575" y="1201225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Descriptores operativos</a:t>
            </a:r>
            <a:endParaRPr sz="2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82" name="Google Shape;1182;p32"/>
          <p:cNvSpPr txBox="1"/>
          <p:nvPr/>
        </p:nvSpPr>
        <p:spPr>
          <a:xfrm>
            <a:off x="4701322" y="1686951"/>
            <a:ext cx="35370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Puedes escribir aquí…</a:t>
            </a:r>
            <a:endParaRPr sz="11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183" name="Google Shape;1183;p32"/>
          <p:cNvSpPr/>
          <p:nvPr/>
        </p:nvSpPr>
        <p:spPr>
          <a:xfrm>
            <a:off x="4811045" y="1229298"/>
            <a:ext cx="3769200" cy="348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4" name="Google Shape;1184;p32"/>
          <p:cNvSpPr txBox="1"/>
          <p:nvPr/>
        </p:nvSpPr>
        <p:spPr>
          <a:xfrm>
            <a:off x="4885856" y="1299351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Enfoque sociocrítico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85" name="Google Shape;1185;p32"/>
          <p:cNvSpPr txBox="1"/>
          <p:nvPr/>
        </p:nvSpPr>
        <p:spPr>
          <a:xfrm>
            <a:off x="4927145" y="1747079"/>
            <a:ext cx="35370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tamaran"/>
              </a:rPr>
              <a:t>Estudiantes investigan desigualdades sociales en su comunidad, debaten soluciones en grupo y presentan propuestas a autoridades, promoviendo conciencia crítica y cambio social a través del aprendizaje activo.</a:t>
            </a:r>
            <a:endParaRPr sz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tamaran"/>
            </a:endParaRPr>
          </a:p>
        </p:txBody>
      </p:sp>
      <p:pic>
        <p:nvPicPr>
          <p:cNvPr id="1186" name="Google Shape;11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0794" y="535010"/>
            <a:ext cx="387075" cy="48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7251" y="432013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2456" y="1002443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4031683">
            <a:off x="1775091" y="750866"/>
            <a:ext cx="238281" cy="279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87712" y="804431"/>
            <a:ext cx="199525" cy="21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Picture 4" descr="Constructivismo en el aula - Magisnet">
            <a:extLst>
              <a:ext uri="{FF2B5EF4-FFF2-40B4-BE49-F238E27FC236}">
                <a16:creationId xmlns:a16="http://schemas.microsoft.com/office/drawing/2014/main" id="{A929E83A-DBE6-44CB-9749-C2ED995E2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431" y="2751618"/>
            <a:ext cx="262890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474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27"/>
          <p:cNvSpPr txBox="1">
            <a:spLocks noGrp="1"/>
          </p:cNvSpPr>
          <p:nvPr>
            <p:ph type="subTitle" idx="1"/>
          </p:nvPr>
        </p:nvSpPr>
        <p:spPr>
          <a:xfrm>
            <a:off x="645337" y="1184896"/>
            <a:ext cx="3559200" cy="6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las teorías que se explican cómo se adquiere el conocimiento y son: </a:t>
            </a:r>
            <a:r>
              <a:rPr lang="e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observación, aprendizaje significativo, aprendizaje situado.</a:t>
            </a:r>
            <a:endParaRPr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0" name="Google Shape;1080;p27"/>
          <p:cNvSpPr txBox="1">
            <a:spLocks noGrp="1"/>
          </p:cNvSpPr>
          <p:nvPr>
            <p:ph type="subTitle" idx="2"/>
          </p:nvPr>
        </p:nvSpPr>
        <p:spPr>
          <a:xfrm>
            <a:off x="4724315" y="2813485"/>
            <a:ext cx="3559200" cy="10213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 el proceso mediante el cual se mide el progreso y el logro de  los objetivos educativos y son: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-Evaluación por competencia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-Evaluación formativa </a:t>
            </a:r>
            <a:endParaRPr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1" name="Google Shape;1081;p27"/>
          <p:cNvSpPr txBox="1">
            <a:spLocks noGrp="1"/>
          </p:cNvSpPr>
          <p:nvPr>
            <p:ph type="subTitle" idx="3"/>
          </p:nvPr>
        </p:nvSpPr>
        <p:spPr>
          <a:xfrm>
            <a:off x="4724315" y="1255341"/>
            <a:ext cx="3551700" cy="8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las formas de concebir y organizar la enseñanza. </a:t>
            </a:r>
            <a:r>
              <a:rPr lang="e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 ejemplo:</a:t>
            </a:r>
            <a:r>
              <a:rPr lang="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-Enfoque por competencias   -Enfoque por habilidades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-Enfoque por proyectos</a:t>
            </a:r>
            <a:endParaRPr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2" name="Google Shape;1082;p27"/>
          <p:cNvSpPr txBox="1">
            <a:spLocks noGrp="1"/>
          </p:cNvSpPr>
          <p:nvPr>
            <p:ph type="subTitle" idx="4"/>
          </p:nvPr>
        </p:nvSpPr>
        <p:spPr>
          <a:xfrm>
            <a:off x="566742" y="2517619"/>
            <a:ext cx="3559200" cy="6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las perpectivas filosóficas que explican cómo se produce y se valida el conocimiento y son: </a:t>
            </a:r>
            <a:r>
              <a:rPr lang="e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empirísmo, racionalismo, constructivismo.</a:t>
            </a:r>
            <a:endParaRPr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3" name="Google Shape;1083;p27"/>
          <p:cNvSpPr txBox="1">
            <a:spLocks noGrp="1"/>
          </p:cNvSpPr>
          <p:nvPr>
            <p:ph type="subTitle" idx="5"/>
          </p:nvPr>
        </p:nvSpPr>
        <p:spPr>
          <a:xfrm>
            <a:off x="1134557" y="4085137"/>
            <a:ext cx="3559200" cy="6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 </a:t>
            </a:r>
            <a:r>
              <a:rPr lang="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los métodos y técnicas que utilizan para enseñar y aprender.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4" name="Google Shape;1084;p27"/>
          <p:cNvSpPr txBox="1">
            <a:spLocks noGrp="1"/>
          </p:cNvSpPr>
          <p:nvPr>
            <p:ph type="subTitle" idx="6"/>
          </p:nvPr>
        </p:nvSpPr>
        <p:spPr>
          <a:xfrm>
            <a:off x="645337" y="370573"/>
            <a:ext cx="3559200" cy="76893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dirty="0"/>
              <a:t>¿</a:t>
            </a:r>
            <a:r>
              <a:rPr lang="es" dirty="0"/>
              <a:t>Qué son los modelos de aprendizaje?</a:t>
            </a:r>
            <a:endParaRPr dirty="0"/>
          </a:p>
        </p:txBody>
      </p:sp>
      <p:sp>
        <p:nvSpPr>
          <p:cNvPr id="1085" name="Google Shape;1085;p27"/>
          <p:cNvSpPr txBox="1">
            <a:spLocks noGrp="1"/>
          </p:cNvSpPr>
          <p:nvPr>
            <p:ph type="subTitle" idx="7"/>
          </p:nvPr>
        </p:nvSpPr>
        <p:spPr>
          <a:xfrm>
            <a:off x="4645720" y="2727347"/>
            <a:ext cx="35592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es-EC" sz="2000" dirty="0"/>
              <a:t>¿</a:t>
            </a:r>
            <a:r>
              <a:rPr lang="es-EC" dirty="0"/>
              <a:t>Qué es la evaluación del aprendizaje?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6" name="Google Shape;1086;p27"/>
          <p:cNvSpPr txBox="1">
            <a:spLocks noGrp="1"/>
          </p:cNvSpPr>
          <p:nvPr>
            <p:ph type="subTitle" idx="8"/>
          </p:nvPr>
        </p:nvSpPr>
        <p:spPr>
          <a:xfrm>
            <a:off x="4731815" y="1122867"/>
            <a:ext cx="3551700" cy="4439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es-EC" sz="2000" dirty="0"/>
              <a:t>¿</a:t>
            </a:r>
            <a:r>
              <a:rPr lang="es-EC" dirty="0"/>
              <a:t>Qué son los enfoques pedagógicos?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7" name="Google Shape;1087;p27"/>
          <p:cNvSpPr txBox="1">
            <a:spLocks noGrp="1"/>
          </p:cNvSpPr>
          <p:nvPr>
            <p:ph type="subTitle" idx="9"/>
          </p:nvPr>
        </p:nvSpPr>
        <p:spPr>
          <a:xfrm>
            <a:off x="645337" y="2404900"/>
            <a:ext cx="35592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es-EC" sz="2000" dirty="0"/>
              <a:t>¿</a:t>
            </a:r>
            <a:r>
              <a:rPr lang="es-EC" dirty="0"/>
              <a:t>Qué son las teorías de conocimiento?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8" name="Google Shape;1088;p27"/>
          <p:cNvSpPr txBox="1">
            <a:spLocks noGrp="1"/>
          </p:cNvSpPr>
          <p:nvPr>
            <p:ph type="subTitle" idx="13"/>
          </p:nvPr>
        </p:nvSpPr>
        <p:spPr>
          <a:xfrm>
            <a:off x="888849" y="4025409"/>
            <a:ext cx="35592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es-EC" sz="2000" dirty="0"/>
              <a:t>¿</a:t>
            </a:r>
            <a:r>
              <a:rPr lang="es-EC" dirty="0"/>
              <a:t>Qué son metodologías educativas?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089" name="Google Shape;108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5969" y="4580850"/>
            <a:ext cx="142250" cy="135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33799" y="897104"/>
            <a:ext cx="142243" cy="14459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C303C8B1-1F9D-4118-8E8C-731E693268E0}"/>
              </a:ext>
            </a:extLst>
          </p:cNvPr>
          <p:cNvCxnSpPr/>
          <p:nvPr/>
        </p:nvCxnSpPr>
        <p:spPr>
          <a:xfrm>
            <a:off x="6069106" y="3212147"/>
            <a:ext cx="0" cy="2303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E6ED4100-AAB1-4F1F-BB17-6AC5555530C5}"/>
              </a:ext>
            </a:extLst>
          </p:cNvPr>
          <p:cNvCxnSpPr/>
          <p:nvPr/>
        </p:nvCxnSpPr>
        <p:spPr>
          <a:xfrm>
            <a:off x="6069106" y="1502296"/>
            <a:ext cx="0" cy="2303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4A720A53-859E-4460-9C23-74C04DC77CDC}"/>
              </a:ext>
            </a:extLst>
          </p:cNvPr>
          <p:cNvCxnSpPr/>
          <p:nvPr/>
        </p:nvCxnSpPr>
        <p:spPr>
          <a:xfrm>
            <a:off x="4572000" y="4267809"/>
            <a:ext cx="36746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Rectángulo 5">
            <a:extLst>
              <a:ext uri="{FF2B5EF4-FFF2-40B4-BE49-F238E27FC236}">
                <a16:creationId xmlns:a16="http://schemas.microsoft.com/office/drawing/2014/main" id="{22E1455B-7C20-4156-AE6F-898A1956A54D}"/>
              </a:ext>
            </a:extLst>
          </p:cNvPr>
          <p:cNvSpPr/>
          <p:nvPr/>
        </p:nvSpPr>
        <p:spPr>
          <a:xfrm>
            <a:off x="5282005" y="4020633"/>
            <a:ext cx="2560320" cy="69569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-Trabajo por proyectos</a:t>
            </a:r>
          </a:p>
          <a:p>
            <a:pPr algn="ctr"/>
            <a:r>
              <a:rPr lang="es-EC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-Resolución de problemas </a:t>
            </a:r>
          </a:p>
          <a:p>
            <a:pPr algn="ctr"/>
            <a:r>
              <a:rPr lang="es-EC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-Enfoque por habilidades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32"/>
          <p:cNvSpPr/>
          <p:nvPr/>
        </p:nvSpPr>
        <p:spPr>
          <a:xfrm>
            <a:off x="747588" y="1201225"/>
            <a:ext cx="3769200" cy="348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/>
              <a:t>Ejemplos de modelos de aprendizaje</a:t>
            </a:r>
            <a:endParaRPr sz="2800" dirty="0"/>
          </a:p>
        </p:txBody>
      </p:sp>
      <p:sp>
        <p:nvSpPr>
          <p:cNvPr id="1177" name="Google Shape;1177;p32"/>
          <p:cNvSpPr txBox="1"/>
          <p:nvPr/>
        </p:nvSpPr>
        <p:spPr>
          <a:xfrm>
            <a:off x="869500" y="1201225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Observación 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78" name="Google Shape;1178;p32"/>
          <p:cNvSpPr txBox="1"/>
          <p:nvPr/>
        </p:nvSpPr>
        <p:spPr>
          <a:xfrm>
            <a:off x="867250" y="1686950"/>
            <a:ext cx="35370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tamaran"/>
              </a:rPr>
              <a:t>Un maestro observa cómo los estudiantes interactúan durante un juego de grupo, tomando notas sobre sus habilidades de comunicación y cooperación para adaptar futuras actividades de aprendizaje.</a:t>
            </a:r>
            <a:endParaRPr sz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tamaran"/>
            </a:endParaRPr>
          </a:p>
        </p:txBody>
      </p:sp>
      <p:sp>
        <p:nvSpPr>
          <p:cNvPr id="1179" name="Google Shape;1179;p32"/>
          <p:cNvSpPr txBox="1"/>
          <p:nvPr/>
        </p:nvSpPr>
        <p:spPr>
          <a:xfrm>
            <a:off x="754712" y="2787558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Aprendizaje significativo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80" name="Google Shape;1180;p32"/>
          <p:cNvSpPr txBox="1"/>
          <p:nvPr/>
        </p:nvSpPr>
        <p:spPr>
          <a:xfrm>
            <a:off x="754712" y="3369375"/>
            <a:ext cx="35370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tamaran"/>
              </a:rPr>
              <a:t>Estudiantes relacionan conceptos de ciencias con experiencias cotidianas, como usar conocimientos de energía para diseñar paneles solares, facilitando una comprensión profunda y aplicación práctica.</a:t>
            </a:r>
            <a:endParaRPr sz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tamaran"/>
            </a:endParaRPr>
          </a:p>
        </p:txBody>
      </p:sp>
      <p:sp>
        <p:nvSpPr>
          <p:cNvPr id="1181" name="Google Shape;1181;p32"/>
          <p:cNvSpPr txBox="1"/>
          <p:nvPr/>
        </p:nvSpPr>
        <p:spPr>
          <a:xfrm>
            <a:off x="4703575" y="1201225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Descriptores operativos</a:t>
            </a:r>
            <a:endParaRPr sz="2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82" name="Google Shape;1182;p32"/>
          <p:cNvSpPr txBox="1"/>
          <p:nvPr/>
        </p:nvSpPr>
        <p:spPr>
          <a:xfrm>
            <a:off x="4701322" y="1686951"/>
            <a:ext cx="35370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Puedes escribir aquí…</a:t>
            </a:r>
            <a:endParaRPr sz="11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183" name="Google Shape;1183;p32"/>
          <p:cNvSpPr/>
          <p:nvPr/>
        </p:nvSpPr>
        <p:spPr>
          <a:xfrm>
            <a:off x="4811045" y="1229298"/>
            <a:ext cx="3769200" cy="348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4" name="Google Shape;1184;p32"/>
          <p:cNvSpPr txBox="1"/>
          <p:nvPr/>
        </p:nvSpPr>
        <p:spPr>
          <a:xfrm>
            <a:off x="4885856" y="1299351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Aprendizaje situado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85" name="Google Shape;1185;p32"/>
          <p:cNvSpPr txBox="1"/>
          <p:nvPr/>
        </p:nvSpPr>
        <p:spPr>
          <a:xfrm>
            <a:off x="4927145" y="1747079"/>
            <a:ext cx="35370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tamaran"/>
              </a:rPr>
              <a:t>Estudiantes aprenden matemáticas en un mercado local, calculando precios y descuentos, aplicando conceptos en un contexto real que enriquece su comprensión y relevancia.</a:t>
            </a:r>
            <a:endParaRPr sz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tamaran"/>
            </a:endParaRPr>
          </a:p>
        </p:txBody>
      </p:sp>
      <p:pic>
        <p:nvPicPr>
          <p:cNvPr id="1186" name="Google Shape;11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0794" y="535010"/>
            <a:ext cx="387075" cy="48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7251" y="432013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71251" y="702455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4031683">
            <a:off x="1233142" y="881428"/>
            <a:ext cx="238281" cy="279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87712" y="804431"/>
            <a:ext cx="199525" cy="21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Qué es el 'Aprendizaje Situado'? | Conceptos Clave - Características -  Díaz-Barriga | Pedagogía MX - YouTube">
            <a:extLst>
              <a:ext uri="{FF2B5EF4-FFF2-40B4-BE49-F238E27FC236}">
                <a16:creationId xmlns:a16="http://schemas.microsoft.com/office/drawing/2014/main" id="{A8998138-D9D8-4716-8195-F942B1EE9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295" y="2735621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32"/>
          <p:cNvSpPr/>
          <p:nvPr/>
        </p:nvSpPr>
        <p:spPr>
          <a:xfrm>
            <a:off x="747588" y="1201225"/>
            <a:ext cx="3769200" cy="348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/>
              <a:t>Ejemplos de teorías de conocimiento</a:t>
            </a:r>
            <a:endParaRPr sz="2800" dirty="0"/>
          </a:p>
        </p:txBody>
      </p:sp>
      <p:sp>
        <p:nvSpPr>
          <p:cNvPr id="1177" name="Google Shape;1177;p32"/>
          <p:cNvSpPr txBox="1"/>
          <p:nvPr/>
        </p:nvSpPr>
        <p:spPr>
          <a:xfrm>
            <a:off x="869500" y="1201225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Empirismo 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78" name="Google Shape;1178;p32"/>
          <p:cNvSpPr txBox="1"/>
          <p:nvPr/>
        </p:nvSpPr>
        <p:spPr>
          <a:xfrm>
            <a:off x="867250" y="1686950"/>
            <a:ext cx="35370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tamaran"/>
              </a:rPr>
              <a:t>En una clase de ciencias, los estudiantes aprenden sobre la flotación experimentando con objetos en agua, basando su comprensión en la observación y experiencia directa.</a:t>
            </a:r>
          </a:p>
        </p:txBody>
      </p:sp>
      <p:sp>
        <p:nvSpPr>
          <p:cNvPr id="1181" name="Google Shape;1181;p32"/>
          <p:cNvSpPr txBox="1"/>
          <p:nvPr/>
        </p:nvSpPr>
        <p:spPr>
          <a:xfrm>
            <a:off x="4703575" y="1201225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Descriptores operativos</a:t>
            </a:r>
            <a:endParaRPr sz="2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82" name="Google Shape;1182;p32"/>
          <p:cNvSpPr txBox="1"/>
          <p:nvPr/>
        </p:nvSpPr>
        <p:spPr>
          <a:xfrm>
            <a:off x="4701322" y="1686951"/>
            <a:ext cx="35370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Puedes escribir aquí…</a:t>
            </a:r>
            <a:endParaRPr sz="11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183" name="Google Shape;1183;p32"/>
          <p:cNvSpPr/>
          <p:nvPr/>
        </p:nvSpPr>
        <p:spPr>
          <a:xfrm>
            <a:off x="4811045" y="1229298"/>
            <a:ext cx="3769200" cy="348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186" name="Google Shape;11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0794" y="535010"/>
            <a:ext cx="387075" cy="48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7251" y="432013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4882" y="799169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4031683">
            <a:off x="664741" y="772001"/>
            <a:ext cx="238281" cy="279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87712" y="804431"/>
            <a:ext cx="199525" cy="21998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180;p32">
            <a:extLst>
              <a:ext uri="{FF2B5EF4-FFF2-40B4-BE49-F238E27FC236}">
                <a16:creationId xmlns:a16="http://schemas.microsoft.com/office/drawing/2014/main" id="{0B7D9A18-AB63-4478-A861-DAE530A55CDD}"/>
              </a:ext>
            </a:extLst>
          </p:cNvPr>
          <p:cNvSpPr txBox="1"/>
          <p:nvPr/>
        </p:nvSpPr>
        <p:spPr>
          <a:xfrm>
            <a:off x="4885856" y="1683496"/>
            <a:ext cx="35370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tamaran"/>
              </a:rPr>
              <a:t>El racionalismo de Descartes, con su método de duda sistemática, demuestra que la razón y la lógica son fundamentales para establecer verdades indudables sobre la existencia.</a:t>
            </a:r>
            <a:endParaRPr sz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tamaran"/>
            </a:endParaRPr>
          </a:p>
        </p:txBody>
      </p:sp>
      <p:sp>
        <p:nvSpPr>
          <p:cNvPr id="21" name="Google Shape;1179;p32">
            <a:extLst>
              <a:ext uri="{FF2B5EF4-FFF2-40B4-BE49-F238E27FC236}">
                <a16:creationId xmlns:a16="http://schemas.microsoft.com/office/drawing/2014/main" id="{52BE3F8B-B9C3-4CA6-BC1A-5579B647B010}"/>
              </a:ext>
            </a:extLst>
          </p:cNvPr>
          <p:cNvSpPr txBox="1"/>
          <p:nvPr/>
        </p:nvSpPr>
        <p:spPr>
          <a:xfrm>
            <a:off x="4995579" y="1207946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Racionalismo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pic>
        <p:nvPicPr>
          <p:cNvPr id="5122" name="Picture 2" descr="Fuerza de Flotación | Aprende todo sobre la fuerza de flotación">
            <a:extLst>
              <a:ext uri="{FF2B5EF4-FFF2-40B4-BE49-F238E27FC236}">
                <a16:creationId xmlns:a16="http://schemas.microsoft.com/office/drawing/2014/main" id="{517FCA92-7A35-4215-9D16-929DA68D0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337" y="2571750"/>
            <a:ext cx="2419350" cy="1885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azón o sentimiento | Psicología | La Revista | EL UNIVERSO">
            <a:extLst>
              <a:ext uri="{FF2B5EF4-FFF2-40B4-BE49-F238E27FC236}">
                <a16:creationId xmlns:a16="http://schemas.microsoft.com/office/drawing/2014/main" id="{467C4BCD-F39B-4EA4-858C-2AE601C75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863" y="2633662"/>
            <a:ext cx="2590800" cy="1762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438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32"/>
          <p:cNvSpPr/>
          <p:nvPr/>
        </p:nvSpPr>
        <p:spPr>
          <a:xfrm>
            <a:off x="747588" y="1201225"/>
            <a:ext cx="3769200" cy="348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/>
              <a:t>Ejemplos de enfoques pedagógicos</a:t>
            </a:r>
            <a:endParaRPr sz="2800" dirty="0"/>
          </a:p>
        </p:txBody>
      </p:sp>
      <p:sp>
        <p:nvSpPr>
          <p:cNvPr id="1177" name="Google Shape;1177;p32"/>
          <p:cNvSpPr txBox="1"/>
          <p:nvPr/>
        </p:nvSpPr>
        <p:spPr>
          <a:xfrm>
            <a:off x="869500" y="1201225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Enfoque por competencias 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78" name="Google Shape;1178;p32"/>
          <p:cNvSpPr txBox="1"/>
          <p:nvPr/>
        </p:nvSpPr>
        <p:spPr>
          <a:xfrm>
            <a:off x="867250" y="1686950"/>
            <a:ext cx="35370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tamaran"/>
              </a:rPr>
              <a:t>En el enfoque por competencias, un estudiante resuelve un problema real aplicando conocimientos de matemáticas, comunicación y trabajo en equipo, demostrando habilidades integradas y prácticas.</a:t>
            </a:r>
          </a:p>
        </p:txBody>
      </p:sp>
      <p:sp>
        <p:nvSpPr>
          <p:cNvPr id="1179" name="Google Shape;1179;p32"/>
          <p:cNvSpPr txBox="1"/>
          <p:nvPr/>
        </p:nvSpPr>
        <p:spPr>
          <a:xfrm>
            <a:off x="754712" y="2787558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Enfoque por habilidades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80" name="Google Shape;1180;p32"/>
          <p:cNvSpPr txBox="1"/>
          <p:nvPr/>
        </p:nvSpPr>
        <p:spPr>
          <a:xfrm>
            <a:off x="754712" y="3369375"/>
            <a:ext cx="35370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tamaran"/>
              </a:rPr>
              <a:t>En el enfoque por habilidades, un estudiante aprende a investigar, analizar datos y presentar conclusiones, desarrollando habilidades prácticas y transferibles aplicables a diversas situaciones y contextos.</a:t>
            </a:r>
            <a:endParaRPr sz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tamaran"/>
            </a:endParaRPr>
          </a:p>
        </p:txBody>
      </p:sp>
      <p:sp>
        <p:nvSpPr>
          <p:cNvPr id="1181" name="Google Shape;1181;p32"/>
          <p:cNvSpPr txBox="1"/>
          <p:nvPr/>
        </p:nvSpPr>
        <p:spPr>
          <a:xfrm>
            <a:off x="4703575" y="1201225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Descriptores operativos</a:t>
            </a:r>
            <a:endParaRPr sz="2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82" name="Google Shape;1182;p32"/>
          <p:cNvSpPr txBox="1"/>
          <p:nvPr/>
        </p:nvSpPr>
        <p:spPr>
          <a:xfrm>
            <a:off x="4701322" y="1686951"/>
            <a:ext cx="35370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Puedes escribir aquí…</a:t>
            </a:r>
            <a:endParaRPr sz="11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183" name="Google Shape;1183;p32"/>
          <p:cNvSpPr/>
          <p:nvPr/>
        </p:nvSpPr>
        <p:spPr>
          <a:xfrm>
            <a:off x="4811045" y="1229298"/>
            <a:ext cx="3769200" cy="348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4" name="Google Shape;1184;p32"/>
          <p:cNvSpPr txBox="1"/>
          <p:nvPr/>
        </p:nvSpPr>
        <p:spPr>
          <a:xfrm>
            <a:off x="4885856" y="1299351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Enfoque por proyectos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85" name="Google Shape;1185;p32"/>
          <p:cNvSpPr txBox="1"/>
          <p:nvPr/>
        </p:nvSpPr>
        <p:spPr>
          <a:xfrm>
            <a:off x="4927145" y="1747079"/>
            <a:ext cx="35370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tamaran"/>
              </a:rPr>
              <a:t>En el enfoque por proyectos, los estudiantes diseñan una campaña de reciclaje, investigan, crean materiales y presentan sus hallazgos, aplicando conocimientos interdisciplinarios en un proyecto práctico.</a:t>
            </a:r>
            <a:endParaRPr sz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tamaran"/>
            </a:endParaRPr>
          </a:p>
        </p:txBody>
      </p:sp>
      <p:pic>
        <p:nvPicPr>
          <p:cNvPr id="1186" name="Google Shape;11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0794" y="535010"/>
            <a:ext cx="387075" cy="48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7251" y="432013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4882" y="799169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4031683">
            <a:off x="664741" y="772001"/>
            <a:ext cx="238281" cy="279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87712" y="804431"/>
            <a:ext cx="199525" cy="21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CAMPAÑA DE SENSIBILIZACIÓN PARA FOMENTAR EL RECICLAJE RESPONSABLE – **  Mancomunidad de Tentudia **">
            <a:extLst>
              <a:ext uri="{FF2B5EF4-FFF2-40B4-BE49-F238E27FC236}">
                <a16:creationId xmlns:a16="http://schemas.microsoft.com/office/drawing/2014/main" id="{4B6C1557-138C-4F40-90E7-E066F39E1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481" y="2796137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635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32"/>
          <p:cNvSpPr/>
          <p:nvPr/>
        </p:nvSpPr>
        <p:spPr>
          <a:xfrm>
            <a:off x="747588" y="1201225"/>
            <a:ext cx="3769200" cy="348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/>
              <a:t>Ejemplos de evaluación de aprendizaje</a:t>
            </a:r>
            <a:endParaRPr sz="2800" dirty="0"/>
          </a:p>
        </p:txBody>
      </p:sp>
      <p:sp>
        <p:nvSpPr>
          <p:cNvPr id="1177" name="Google Shape;1177;p32"/>
          <p:cNvSpPr txBox="1"/>
          <p:nvPr/>
        </p:nvSpPr>
        <p:spPr>
          <a:xfrm>
            <a:off x="869500" y="1201225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Evaluación por competencia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78" name="Google Shape;1178;p32"/>
          <p:cNvSpPr txBox="1"/>
          <p:nvPr/>
        </p:nvSpPr>
        <p:spPr>
          <a:xfrm>
            <a:off x="867250" y="1686950"/>
            <a:ext cx="35370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tamaran"/>
              </a:rPr>
              <a:t>En la evaluación por competencias, se mide cómo un estudiante aplica conocimientos para resolver problemas reales, demostrando habilidades prácticas y integradas en situaciones concretas y desafiantes..</a:t>
            </a:r>
          </a:p>
        </p:txBody>
      </p:sp>
      <p:sp>
        <p:nvSpPr>
          <p:cNvPr id="1181" name="Google Shape;1181;p32"/>
          <p:cNvSpPr txBox="1"/>
          <p:nvPr/>
        </p:nvSpPr>
        <p:spPr>
          <a:xfrm>
            <a:off x="4703575" y="1201225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Descriptores operativos</a:t>
            </a:r>
            <a:endParaRPr sz="2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82" name="Google Shape;1182;p32"/>
          <p:cNvSpPr txBox="1"/>
          <p:nvPr/>
        </p:nvSpPr>
        <p:spPr>
          <a:xfrm>
            <a:off x="4701322" y="1686951"/>
            <a:ext cx="35370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Puedes escribir aquí…</a:t>
            </a:r>
            <a:endParaRPr sz="11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183" name="Google Shape;1183;p32"/>
          <p:cNvSpPr/>
          <p:nvPr/>
        </p:nvSpPr>
        <p:spPr>
          <a:xfrm>
            <a:off x="4811045" y="1229298"/>
            <a:ext cx="3769200" cy="348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4" name="Google Shape;1184;p32"/>
          <p:cNvSpPr txBox="1"/>
          <p:nvPr/>
        </p:nvSpPr>
        <p:spPr>
          <a:xfrm>
            <a:off x="4885856" y="1299351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Evaluación formativa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85" name="Google Shape;1185;p32"/>
          <p:cNvSpPr txBox="1"/>
          <p:nvPr/>
        </p:nvSpPr>
        <p:spPr>
          <a:xfrm>
            <a:off x="4927145" y="1747079"/>
            <a:ext cx="35370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tamaran"/>
              </a:rPr>
              <a:t>En la evaluación formativa, un profesor revisa tareas y proporciona retroalimentación continua para mejorar el aprendizaje del estudiante, ajustando la enseñanza según sus necesidades y progreso.</a:t>
            </a:r>
            <a:endParaRPr sz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tamaran"/>
            </a:endParaRPr>
          </a:p>
        </p:txBody>
      </p:sp>
      <p:pic>
        <p:nvPicPr>
          <p:cNvPr id="1186" name="Google Shape;11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0794" y="535010"/>
            <a:ext cx="387075" cy="48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7251" y="432013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4882" y="799169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4031683">
            <a:off x="664741" y="772001"/>
            <a:ext cx="238281" cy="279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87712" y="804431"/>
            <a:ext cx="199525" cy="21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 descr="4 Tips para resolver problemas de manera efectiva | Lead University">
            <a:extLst>
              <a:ext uri="{FF2B5EF4-FFF2-40B4-BE49-F238E27FC236}">
                <a16:creationId xmlns:a16="http://schemas.microsoft.com/office/drawing/2014/main" id="{FEFE3938-F993-434D-AD2A-8CA1D3EB2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900" y="2697862"/>
            <a:ext cx="34194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5 consejos para ser buen docente">
            <a:extLst>
              <a:ext uri="{FF2B5EF4-FFF2-40B4-BE49-F238E27FC236}">
                <a16:creationId xmlns:a16="http://schemas.microsoft.com/office/drawing/2014/main" id="{ACE3588C-71C9-4FAC-86E4-FF0DEE5BC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906" y="2755024"/>
            <a:ext cx="2638425" cy="1733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103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29"/>
          <p:cNvSpPr/>
          <p:nvPr/>
        </p:nvSpPr>
        <p:spPr>
          <a:xfrm>
            <a:off x="3706500" y="1389455"/>
            <a:ext cx="1731000" cy="1731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2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26" name="Google Shape;1126;p29"/>
          <p:cNvSpPr txBox="1">
            <a:spLocks noGrp="1"/>
          </p:cNvSpPr>
          <p:nvPr>
            <p:ph type="title"/>
          </p:nvPr>
        </p:nvSpPr>
        <p:spPr>
          <a:xfrm>
            <a:off x="2240150" y="2988803"/>
            <a:ext cx="4360200" cy="67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tx1"/>
                </a:solidFill>
              </a:rPr>
              <a:t>Principios constructivistas y tipos de aprendizajes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128" name="Google Shape;112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5269" flipH="1">
            <a:off x="6794109" y="2486232"/>
            <a:ext cx="1567241" cy="1988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040606" y="178205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156881" y="7054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82975" y="3912116"/>
            <a:ext cx="257175" cy="28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3330207">
            <a:off x="1032073" y="348793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069306" y="4509067"/>
            <a:ext cx="120800" cy="9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1" name="Google Shape;114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1958" y="367408"/>
            <a:ext cx="531405" cy="585906"/>
          </a:xfrm>
          <a:prstGeom prst="rect">
            <a:avLst/>
          </a:prstGeom>
          <a:noFill/>
          <a:ln>
            <a:noFill/>
          </a:ln>
        </p:spPr>
      </p:pic>
      <p:sp>
        <p:nvSpPr>
          <p:cNvPr id="1142" name="Google Shape;1142;p30"/>
          <p:cNvSpPr/>
          <p:nvPr/>
        </p:nvSpPr>
        <p:spPr>
          <a:xfrm>
            <a:off x="767950" y="2769700"/>
            <a:ext cx="3804000" cy="1839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3" name="Google Shape;1143;p30"/>
          <p:cNvSpPr/>
          <p:nvPr/>
        </p:nvSpPr>
        <p:spPr>
          <a:xfrm>
            <a:off x="4619900" y="3202900"/>
            <a:ext cx="3804000" cy="1405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4" name="Google Shape;1144;p30"/>
          <p:cNvSpPr/>
          <p:nvPr/>
        </p:nvSpPr>
        <p:spPr>
          <a:xfrm>
            <a:off x="4619900" y="1158700"/>
            <a:ext cx="3804000" cy="1933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5" name="Google Shape;1145;p30"/>
          <p:cNvSpPr/>
          <p:nvPr/>
        </p:nvSpPr>
        <p:spPr>
          <a:xfrm>
            <a:off x="720000" y="1158700"/>
            <a:ext cx="3804000" cy="1488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8" name="Google Shape;1148;p30"/>
          <p:cNvSpPr txBox="1"/>
          <p:nvPr/>
        </p:nvSpPr>
        <p:spPr>
          <a:xfrm>
            <a:off x="882127" y="1503661"/>
            <a:ext cx="3528508" cy="8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dirty="0">
                <a:solidFill>
                  <a:schemeClr val="tx1"/>
                </a:solidFill>
                <a:latin typeface="Agency FB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Lilita One"/>
              </a:rPr>
              <a:t>El aprendizaje es un proceso individual de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dirty="0">
                <a:solidFill>
                  <a:schemeClr val="tx1"/>
                </a:solidFill>
                <a:latin typeface="Agency FB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Lilita One"/>
              </a:rPr>
              <a:t>construcción de significado.</a:t>
            </a:r>
            <a:endParaRPr sz="1800" dirty="0">
              <a:solidFill>
                <a:schemeClr val="tx1"/>
              </a:solidFill>
              <a:latin typeface="Agency FB" panose="020B0503020202020204" pitchFamily="34" charset="0"/>
              <a:ea typeface="Calibri" panose="020F0502020204030204" pitchFamily="34" charset="0"/>
              <a:cs typeface="Calibri" panose="020F0502020204030204" pitchFamily="34" charset="0"/>
              <a:sym typeface="Lilita One"/>
            </a:endParaRPr>
          </a:p>
        </p:txBody>
      </p:sp>
      <p:pic>
        <p:nvPicPr>
          <p:cNvPr id="1155" name="Google Shape;115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8145" y="461957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5881" y="432013"/>
            <a:ext cx="387075" cy="45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202443" y="901167"/>
            <a:ext cx="120800" cy="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097;p28">
            <a:extLst>
              <a:ext uri="{FF2B5EF4-FFF2-40B4-BE49-F238E27FC236}">
                <a16:creationId xmlns:a16="http://schemas.microsoft.com/office/drawing/2014/main" id="{1786D808-B36D-4646-96FF-4762BA002C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119" y="36948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>
                <a:solidFill>
                  <a:schemeClr val="tx1"/>
                </a:solidFill>
              </a:rPr>
              <a:t>Principios constructivistas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21" name="Google Shape;1148;p30">
            <a:extLst>
              <a:ext uri="{FF2B5EF4-FFF2-40B4-BE49-F238E27FC236}">
                <a16:creationId xmlns:a16="http://schemas.microsoft.com/office/drawing/2014/main" id="{A099736D-C6E6-4ECF-9EC4-22FF6645DD3A}"/>
              </a:ext>
            </a:extLst>
          </p:cNvPr>
          <p:cNvSpPr txBox="1"/>
          <p:nvPr/>
        </p:nvSpPr>
        <p:spPr>
          <a:xfrm>
            <a:off x="720000" y="3214300"/>
            <a:ext cx="4047579" cy="8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dirty="0">
                <a:solidFill>
                  <a:schemeClr val="tx1"/>
                </a:solidFill>
                <a:latin typeface="Agency FB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Lilita One"/>
              </a:rPr>
              <a:t>El aprendizaje ocurre de manera diferente en cada individuo, se basa en el aprendizaje previo</a:t>
            </a:r>
            <a:r>
              <a:rPr lang="es-EC" sz="1600" dirty="0">
                <a:solidFill>
                  <a:schemeClr val="tx1"/>
                </a:solidFill>
                <a:latin typeface="Agency FB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Lilita One"/>
              </a:rPr>
              <a:t>. </a:t>
            </a:r>
            <a:endParaRPr sz="1600" dirty="0">
              <a:solidFill>
                <a:schemeClr val="tx1"/>
              </a:solidFill>
              <a:latin typeface="Agency FB" panose="020B0503020202020204" pitchFamily="34" charset="0"/>
              <a:ea typeface="Calibri" panose="020F0502020204030204" pitchFamily="34" charset="0"/>
              <a:cs typeface="Calibri" panose="020F0502020204030204" pitchFamily="34" charset="0"/>
              <a:sym typeface="Lilita One"/>
            </a:endParaRPr>
          </a:p>
        </p:txBody>
      </p:sp>
      <p:sp>
        <p:nvSpPr>
          <p:cNvPr id="23" name="Google Shape;1148;p30">
            <a:extLst>
              <a:ext uri="{FF2B5EF4-FFF2-40B4-BE49-F238E27FC236}">
                <a16:creationId xmlns:a16="http://schemas.microsoft.com/office/drawing/2014/main" id="{8579A498-2C4F-44DC-97F2-BFF4456264F1}"/>
              </a:ext>
            </a:extLst>
          </p:cNvPr>
          <p:cNvSpPr txBox="1"/>
          <p:nvPr/>
        </p:nvSpPr>
        <p:spPr>
          <a:xfrm>
            <a:off x="4686127" y="1503661"/>
            <a:ext cx="3528508" cy="8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dirty="0">
                <a:solidFill>
                  <a:schemeClr val="tx1"/>
                </a:solidFill>
                <a:latin typeface="Agency FB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Lilita One"/>
              </a:rPr>
              <a:t>El aprendizaje definido como proceso de comprensión, ocurre a partir de la experiencia directa.</a:t>
            </a:r>
            <a:endParaRPr sz="1800" dirty="0">
              <a:solidFill>
                <a:schemeClr val="tx1"/>
              </a:solidFill>
              <a:latin typeface="Agency FB" panose="020B0503020202020204" pitchFamily="34" charset="0"/>
              <a:ea typeface="Calibri" panose="020F0502020204030204" pitchFamily="34" charset="0"/>
              <a:cs typeface="Calibri" panose="020F0502020204030204" pitchFamily="34" charset="0"/>
              <a:sym typeface="Lilita One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18A2674-2561-45BC-8459-E86D9033AE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1625" y="3297286"/>
            <a:ext cx="2101618" cy="122525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32"/>
          <p:cNvSpPr/>
          <p:nvPr/>
        </p:nvSpPr>
        <p:spPr>
          <a:xfrm>
            <a:off x="747588" y="1201225"/>
            <a:ext cx="3769200" cy="348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Tipos de aprendizaje</a:t>
            </a:r>
            <a:endParaRPr dirty="0"/>
          </a:p>
        </p:txBody>
      </p:sp>
      <p:sp>
        <p:nvSpPr>
          <p:cNvPr id="1177" name="Google Shape;1177;p32"/>
          <p:cNvSpPr txBox="1"/>
          <p:nvPr/>
        </p:nvSpPr>
        <p:spPr>
          <a:xfrm>
            <a:off x="869500" y="1201225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Aprendizaje básico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78" name="Google Shape;1178;p32"/>
          <p:cNvSpPr txBox="1"/>
          <p:nvPr/>
        </p:nvSpPr>
        <p:spPr>
          <a:xfrm>
            <a:off x="867250" y="1686950"/>
            <a:ext cx="35370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tamaran"/>
              </a:rPr>
              <a:t>Son considerados básicos cuya adquisición por parte de los estudiantes en un determinado nivel (EGB, BGU) o subnivel son necesarios.</a:t>
            </a:r>
            <a:endParaRPr sz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tamaran"/>
            </a:endParaRPr>
          </a:p>
        </p:txBody>
      </p:sp>
      <p:sp>
        <p:nvSpPr>
          <p:cNvPr id="1179" name="Google Shape;1179;p32"/>
          <p:cNvSpPr txBox="1"/>
          <p:nvPr/>
        </p:nvSpPr>
        <p:spPr>
          <a:xfrm>
            <a:off x="795619" y="2698675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Aprendizaje imprescindible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80" name="Google Shape;1180;p32"/>
          <p:cNvSpPr txBox="1"/>
          <p:nvPr/>
        </p:nvSpPr>
        <p:spPr>
          <a:xfrm>
            <a:off x="863688" y="3331133"/>
            <a:ext cx="35370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tamaran"/>
              </a:rPr>
              <a:t>Son considerados imprescindibles los aprendizajes que es preciso adquirir al término del subnivel para evitar la situación de riesgo. </a:t>
            </a:r>
            <a:endParaRPr sz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tamaran"/>
            </a:endParaRPr>
          </a:p>
        </p:txBody>
      </p:sp>
      <p:sp>
        <p:nvSpPr>
          <p:cNvPr id="1181" name="Google Shape;1181;p32"/>
          <p:cNvSpPr txBox="1"/>
          <p:nvPr/>
        </p:nvSpPr>
        <p:spPr>
          <a:xfrm>
            <a:off x="4703575" y="1201225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Descriptores operativos</a:t>
            </a:r>
            <a:endParaRPr sz="2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82" name="Google Shape;1182;p32"/>
          <p:cNvSpPr txBox="1"/>
          <p:nvPr/>
        </p:nvSpPr>
        <p:spPr>
          <a:xfrm>
            <a:off x="4701322" y="1686951"/>
            <a:ext cx="35370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Puedes escribir aquí…</a:t>
            </a:r>
            <a:endParaRPr sz="11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183" name="Google Shape;1183;p32"/>
          <p:cNvSpPr/>
          <p:nvPr/>
        </p:nvSpPr>
        <p:spPr>
          <a:xfrm>
            <a:off x="4811045" y="1229298"/>
            <a:ext cx="3769200" cy="348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4" name="Google Shape;1184;p32"/>
          <p:cNvSpPr txBox="1"/>
          <p:nvPr/>
        </p:nvSpPr>
        <p:spPr>
          <a:xfrm>
            <a:off x="4744425" y="1201225"/>
            <a:ext cx="3537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dirty="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Aprendizaje deseable</a:t>
            </a:r>
            <a:endParaRPr sz="2000" dirty="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85" name="Google Shape;1185;p32"/>
          <p:cNvSpPr txBox="1"/>
          <p:nvPr/>
        </p:nvSpPr>
        <p:spPr>
          <a:xfrm>
            <a:off x="4783025" y="1685217"/>
            <a:ext cx="35370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solidFill>
                  <a:schemeClr val="dk1"/>
                </a:solidFill>
                <a:latin typeface="+mj-lt"/>
                <a:ea typeface="Catamaran"/>
                <a:cs typeface="Catamaran"/>
                <a:sym typeface="Catamaran"/>
              </a:rPr>
              <a:t>Son aprendizajes que pueden lograrse o “recuperarse” con relativa facilidad en momentos posteriores.</a:t>
            </a:r>
            <a:endParaRPr sz="1200" dirty="0">
              <a:solidFill>
                <a:schemeClr val="dk1"/>
              </a:solidFill>
              <a:latin typeface="+mj-lt"/>
              <a:ea typeface="Catamaran"/>
              <a:cs typeface="Catamaran"/>
              <a:sym typeface="Catamaran"/>
            </a:endParaRPr>
          </a:p>
        </p:txBody>
      </p:sp>
      <p:pic>
        <p:nvPicPr>
          <p:cNvPr id="1186" name="Google Shape;11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0794" y="535010"/>
            <a:ext cx="387075" cy="48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7251" y="432013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35245" y="658332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4031683">
            <a:off x="1775091" y="750866"/>
            <a:ext cx="238281" cy="279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87712" y="804431"/>
            <a:ext cx="199525" cy="21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 descr="FACULTAD DE CIENCIAS DE LAEDUCACIÓN - Issuu">
            <a:extLst>
              <a:ext uri="{FF2B5EF4-FFF2-40B4-BE49-F238E27FC236}">
                <a16:creationId xmlns:a16="http://schemas.microsoft.com/office/drawing/2014/main" id="{4832C8F5-EEC5-4582-A48E-8ED67BB47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987" y="2569790"/>
            <a:ext cx="2505075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3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Niveles y subniveles educativos</a:t>
            </a:r>
            <a:endParaRPr dirty="0"/>
          </a:p>
        </p:txBody>
      </p:sp>
      <p:graphicFrame>
        <p:nvGraphicFramePr>
          <p:cNvPr id="1299" name="Google Shape;1299;p39"/>
          <p:cNvGraphicFramePr/>
          <p:nvPr>
            <p:extLst>
              <p:ext uri="{D42A27DB-BD31-4B8C-83A1-F6EECF244321}">
                <p14:modId xmlns:p14="http://schemas.microsoft.com/office/powerpoint/2010/main" val="1654917715"/>
              </p:ext>
            </p:extLst>
          </p:nvPr>
        </p:nvGraphicFramePr>
        <p:xfrm>
          <a:off x="720000" y="1374120"/>
          <a:ext cx="7704000" cy="3071150"/>
        </p:xfrm>
        <a:graphic>
          <a:graphicData uri="http://schemas.openxmlformats.org/drawingml/2006/table">
            <a:tbl>
              <a:tblPr>
                <a:noFill/>
                <a:tableStyleId>{CEC58E34-6B97-447A-8973-3FB1A3C78C79}</a:tableStyleId>
              </a:tblPr>
              <a:tblGrid>
                <a:gridCol w="192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3900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2000" dirty="0">
                          <a:solidFill>
                            <a:schemeClr val="dk1"/>
                          </a:solidFill>
                          <a:latin typeface="Lilita One"/>
                          <a:ea typeface="Lilita One"/>
                          <a:cs typeface="Lilita One"/>
                          <a:sym typeface="Lilita One"/>
                        </a:rPr>
                        <a:t>Inicial (I Y II)</a:t>
                      </a:r>
                      <a:endParaRPr sz="2000" dirty="0">
                        <a:solidFill>
                          <a:schemeClr val="dk1"/>
                        </a:solidFill>
                        <a:latin typeface="Lilita One"/>
                        <a:ea typeface="Lilita One"/>
                        <a:cs typeface="Lilita One"/>
                        <a:sym typeface="Lilita One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chemeClr val="dk1"/>
                        </a:solidFill>
                        <a:latin typeface="Lilita One"/>
                        <a:ea typeface="Lilita One"/>
                        <a:cs typeface="Lilita One"/>
                        <a:sym typeface="Lilita One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7999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2000" dirty="0">
                          <a:solidFill>
                            <a:schemeClr val="dk1"/>
                          </a:solidFill>
                          <a:latin typeface="Lilita One"/>
                          <a:sym typeface="Lilita One"/>
                        </a:rPr>
                        <a:t>Educación General Básica (EGB)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07999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7925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tamaran"/>
                        </a:rPr>
                        <a:t>La educación de los niños y niñas entre (3 a 5 años) es obligatoria.</a:t>
                      </a:r>
                      <a:endParaRPr sz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C" sz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Preparatoria (1er grado) (5 años)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C" sz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Elemental (2do, 3ro y 4to) (6-8años)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C" sz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Media (5to, 6to, 7mo) (9-11 años)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C" sz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Superior (8avo, 9no, 10mo) (12-14 años)</a:t>
                      </a:r>
                      <a:endParaRPr sz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sz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900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2000" dirty="0">
                          <a:solidFill>
                            <a:schemeClr val="dk1"/>
                          </a:solidFill>
                          <a:latin typeface="Lilita One"/>
                          <a:ea typeface="Lilita One"/>
                          <a:cs typeface="Lilita One"/>
                          <a:sym typeface="Lilita One"/>
                        </a:rPr>
                        <a:t>Bachillerato</a:t>
                      </a:r>
                      <a:endParaRPr sz="2000" dirty="0">
                        <a:solidFill>
                          <a:schemeClr val="dk1"/>
                        </a:solidFill>
                        <a:latin typeface="Lilita One"/>
                        <a:ea typeface="Lilita One"/>
                        <a:cs typeface="Lilita One"/>
                        <a:sym typeface="Lilita One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chemeClr val="dk1"/>
                        </a:solidFill>
                        <a:latin typeface="Lilita One"/>
                        <a:ea typeface="Lilita One"/>
                        <a:cs typeface="Lilita One"/>
                        <a:sym typeface="Lilita One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2000" dirty="0">
                          <a:solidFill>
                            <a:schemeClr val="dk1"/>
                          </a:solidFill>
                          <a:latin typeface="Lilita One"/>
                          <a:ea typeface="Lilita One"/>
                          <a:cs typeface="Lilita One"/>
                          <a:sym typeface="Lilita One"/>
                        </a:rPr>
                        <a:t>Bachillerato</a:t>
                      </a:r>
                      <a:endParaRPr sz="2000" dirty="0">
                        <a:solidFill>
                          <a:schemeClr val="dk1"/>
                        </a:solidFill>
                        <a:latin typeface="Lilita One"/>
                        <a:ea typeface="Lilita One"/>
                        <a:cs typeface="Lilita One"/>
                        <a:sym typeface="Lilita One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chemeClr val="dk1"/>
                        </a:solidFill>
                        <a:latin typeface="Lilita One"/>
                        <a:ea typeface="Lilita One"/>
                        <a:cs typeface="Lilita One"/>
                        <a:sym typeface="Lilita One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7925">
                <a:tc gridSpan="2"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tamaran"/>
                        </a:rPr>
                        <a:t>Primero de Bachillerato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tamaran"/>
                        </a:rPr>
                        <a:t>Segundo de Bachillerato 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tamaran"/>
                        </a:rPr>
                        <a:t>Tercero de Bacillerato</a:t>
                      </a:r>
                      <a:endParaRPr sz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C" sz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Bachillerato General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C" sz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Bachillerato en Ciencias o Técnico</a:t>
                      </a:r>
                      <a:endParaRPr sz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00" name="Google Shape;130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4576" y="434676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1" name="Google Shape;130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4144" y="513481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2" name="Google Shape;1302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532631" y="845292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3" name="Google Shape;1303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90900" y="553030"/>
            <a:ext cx="199525" cy="21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4" name="Google Shape;1304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202443" y="901167"/>
            <a:ext cx="120800" cy="9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31"/>
          <p:cNvSpPr/>
          <p:nvPr/>
        </p:nvSpPr>
        <p:spPr>
          <a:xfrm>
            <a:off x="728865" y="1262143"/>
            <a:ext cx="7447200" cy="324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Elementos del currículo de EGB</a:t>
            </a:r>
            <a:endParaRPr dirty="0"/>
          </a:p>
        </p:txBody>
      </p:sp>
      <p:pic>
        <p:nvPicPr>
          <p:cNvPr id="1167" name="Google Shape;116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633" y="438421"/>
            <a:ext cx="531405" cy="585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8" name="Google Shape;116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08531" y="661375"/>
            <a:ext cx="387075" cy="45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524893" y="84001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0" name="Google Shape;117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127068" y="918292"/>
            <a:ext cx="120800" cy="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76A0901-14D9-4676-88CC-025241FB2B28}"/>
              </a:ext>
            </a:extLst>
          </p:cNvPr>
          <p:cNvSpPr/>
          <p:nvPr/>
        </p:nvSpPr>
        <p:spPr>
          <a:xfrm>
            <a:off x="1097370" y="1412717"/>
            <a:ext cx="2086894" cy="5593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/>
              <a:t>Destrezas con criterio de desempeño</a:t>
            </a: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D817065F-1C4F-4282-95EE-E5124E154ECD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2140817" y="1972115"/>
            <a:ext cx="0" cy="5593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EF9D522-5C11-4B66-8C0B-33D44F0D96E9}"/>
              </a:ext>
            </a:extLst>
          </p:cNvPr>
          <p:cNvSpPr/>
          <p:nvPr/>
        </p:nvSpPr>
        <p:spPr>
          <a:xfrm>
            <a:off x="1161916" y="2584258"/>
            <a:ext cx="1957802" cy="12970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dirty="0">
                <a:solidFill>
                  <a:schemeClr val="tx1"/>
                </a:solidFill>
              </a:rPr>
              <a:t>Refieren a contenidos de aprendizaje en sentido amplio. Son aprendizajes básicos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E3CEFE2-1918-4093-A347-9F6569FAF3B7}"/>
              </a:ext>
            </a:extLst>
          </p:cNvPr>
          <p:cNvSpPr/>
          <p:nvPr/>
        </p:nvSpPr>
        <p:spPr>
          <a:xfrm>
            <a:off x="3528553" y="1412717"/>
            <a:ext cx="2086894" cy="5593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/>
              <a:t>Bloques curriculares</a:t>
            </a: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1A3047E6-1573-4E46-9645-B2A66D6E8F06}"/>
              </a:ext>
            </a:extLst>
          </p:cNvPr>
          <p:cNvCxnSpPr>
            <a:cxnSpLocks/>
          </p:cNvCxnSpPr>
          <p:nvPr/>
        </p:nvCxnSpPr>
        <p:spPr>
          <a:xfrm>
            <a:off x="4606111" y="1972115"/>
            <a:ext cx="0" cy="5593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A348A98-B885-4550-BF4E-33A85BF31B3C}"/>
              </a:ext>
            </a:extLst>
          </p:cNvPr>
          <p:cNvSpPr/>
          <p:nvPr/>
        </p:nvSpPr>
        <p:spPr>
          <a:xfrm>
            <a:off x="6083621" y="1412717"/>
            <a:ext cx="2086894" cy="5593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/>
              <a:t>Indicadores de evaluación</a:t>
            </a:r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5431E9F7-2AF7-4CE6-8F8E-308AC5292ADE}"/>
              </a:ext>
            </a:extLst>
          </p:cNvPr>
          <p:cNvCxnSpPr>
            <a:cxnSpLocks/>
          </p:cNvCxnSpPr>
          <p:nvPr/>
        </p:nvCxnSpPr>
        <p:spPr>
          <a:xfrm>
            <a:off x="7127068" y="1972115"/>
            <a:ext cx="0" cy="5593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8BD2DF5-EE80-44D4-8420-C2EAD3E9ACF8}"/>
              </a:ext>
            </a:extLst>
          </p:cNvPr>
          <p:cNvSpPr/>
          <p:nvPr/>
        </p:nvSpPr>
        <p:spPr>
          <a:xfrm>
            <a:off x="3657645" y="2571750"/>
            <a:ext cx="1957802" cy="12970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dirty="0">
                <a:solidFill>
                  <a:schemeClr val="tx1"/>
                </a:solidFill>
              </a:rPr>
              <a:t>Son agrupaciones de aprendizajes básicos, definidos con criterios de desempeños referidos a un subnivel o nivel.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1C90C907-E0CB-47FB-916A-5E4A58564DA4}"/>
              </a:ext>
            </a:extLst>
          </p:cNvPr>
          <p:cNvSpPr/>
          <p:nvPr/>
        </p:nvSpPr>
        <p:spPr>
          <a:xfrm>
            <a:off x="6144266" y="2531513"/>
            <a:ext cx="1957802" cy="169369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dirty="0">
                <a:solidFill>
                  <a:schemeClr val="tx1"/>
                </a:solidFill>
              </a:rPr>
              <a:t>Son descripciones de los logros de aprendizaje que los estudiantes deben alcanzar en los diferentes subniveles de EGB Y BGU.</a:t>
            </a:r>
          </a:p>
        </p:txBody>
      </p:sp>
    </p:spTree>
    <p:extLst>
      <p:ext uri="{BB962C8B-B14F-4D97-AF65-F5344CB8AC3E}">
        <p14:creationId xmlns:p14="http://schemas.microsoft.com/office/powerpoint/2010/main" val="3955220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31"/>
          <p:cNvSpPr/>
          <p:nvPr/>
        </p:nvSpPr>
        <p:spPr>
          <a:xfrm>
            <a:off x="728865" y="1262143"/>
            <a:ext cx="7447200" cy="324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Elementos del currículo de EGB</a:t>
            </a:r>
            <a:endParaRPr dirty="0"/>
          </a:p>
        </p:txBody>
      </p:sp>
      <p:pic>
        <p:nvPicPr>
          <p:cNvPr id="1167" name="Google Shape;116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633" y="438421"/>
            <a:ext cx="531405" cy="585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8" name="Google Shape;116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08531" y="661375"/>
            <a:ext cx="387075" cy="45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524893" y="84001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0" name="Google Shape;117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127068" y="918292"/>
            <a:ext cx="120800" cy="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76A0901-14D9-4676-88CC-025241FB2B28}"/>
              </a:ext>
            </a:extLst>
          </p:cNvPr>
          <p:cNvSpPr/>
          <p:nvPr/>
        </p:nvSpPr>
        <p:spPr>
          <a:xfrm>
            <a:off x="1097370" y="1412717"/>
            <a:ext cx="2086894" cy="5593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/>
              <a:t>Objetivos generales del área</a:t>
            </a: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D817065F-1C4F-4282-95EE-E5124E154ECD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2140817" y="1972115"/>
            <a:ext cx="0" cy="5593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EF9D522-5C11-4B66-8C0B-33D44F0D96E9}"/>
              </a:ext>
            </a:extLst>
          </p:cNvPr>
          <p:cNvSpPr/>
          <p:nvPr/>
        </p:nvSpPr>
        <p:spPr>
          <a:xfrm>
            <a:off x="1161916" y="2584258"/>
            <a:ext cx="1957802" cy="17192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dirty="0">
                <a:solidFill>
                  <a:schemeClr val="tx1"/>
                </a:solidFill>
              </a:rPr>
              <a:t>Son aquellos que identifican las capacidades asociados al ámbito o ámbitos de conocimiento, prácticas, y experiencias del área.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E3CEFE2-1918-4093-A347-9F6569FAF3B7}"/>
              </a:ext>
            </a:extLst>
          </p:cNvPr>
          <p:cNvSpPr/>
          <p:nvPr/>
        </p:nvSpPr>
        <p:spPr>
          <a:xfrm>
            <a:off x="5040174" y="1418112"/>
            <a:ext cx="2086894" cy="5593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/>
              <a:t>Orientaciones para la evaluación</a:t>
            </a: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1A3047E6-1573-4E46-9645-B2A66D6E8F06}"/>
              </a:ext>
            </a:extLst>
          </p:cNvPr>
          <p:cNvCxnSpPr>
            <a:cxnSpLocks/>
          </p:cNvCxnSpPr>
          <p:nvPr/>
        </p:nvCxnSpPr>
        <p:spPr>
          <a:xfrm>
            <a:off x="6083621" y="1983545"/>
            <a:ext cx="0" cy="5593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8BD2DF5-EE80-44D4-8420-C2EAD3E9ACF8}"/>
              </a:ext>
            </a:extLst>
          </p:cNvPr>
          <p:cNvSpPr/>
          <p:nvPr/>
        </p:nvSpPr>
        <p:spPr>
          <a:xfrm>
            <a:off x="5104720" y="2542943"/>
            <a:ext cx="1957802" cy="121147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dirty="0">
                <a:solidFill>
                  <a:schemeClr val="tx1"/>
                </a:solidFill>
              </a:rPr>
              <a:t>Son recomendaciones para cada uno de los criterios de evaluación propuestos en el currículo.</a:t>
            </a:r>
          </a:p>
        </p:txBody>
      </p:sp>
      <p:pic>
        <p:nvPicPr>
          <p:cNvPr id="8194" name="Picture 2" descr="icono de color de objetivos claros rgb. establecer un objetivo realista e  inequívoco. alcanzar la meta">
            <a:extLst>
              <a:ext uri="{FF2B5EF4-FFF2-40B4-BE49-F238E27FC236}">
                <a16:creationId xmlns:a16="http://schemas.microsoft.com/office/drawing/2014/main" id="{C812237C-608E-4C9E-B0E4-5C5220C6C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058" y="2327799"/>
            <a:ext cx="1641763" cy="164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/>
              <a:t>Códigos</a:t>
            </a:r>
            <a:endParaRPr dirty="0"/>
          </a:p>
        </p:txBody>
      </p:sp>
      <p:sp>
        <p:nvSpPr>
          <p:cNvPr id="1196" name="Google Shape;1196;p33"/>
          <p:cNvSpPr/>
          <p:nvPr/>
        </p:nvSpPr>
        <p:spPr>
          <a:xfrm>
            <a:off x="591606" y="1201223"/>
            <a:ext cx="7704000" cy="348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99" name="Google Shape;119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633" y="438421"/>
            <a:ext cx="531405" cy="585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08531" y="661375"/>
            <a:ext cx="387075" cy="45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1" name="Google Shape;120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524893" y="84001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2" name="Google Shape;120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127068" y="918292"/>
            <a:ext cx="120800" cy="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486F410-A2B1-4CBD-AE7E-261217E1BDD5}"/>
              </a:ext>
            </a:extLst>
          </p:cNvPr>
          <p:cNvSpPr/>
          <p:nvPr/>
        </p:nvSpPr>
        <p:spPr>
          <a:xfrm>
            <a:off x="1086612" y="1490453"/>
            <a:ext cx="1645830" cy="7207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/>
              <a:t>Objetivo General del Área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24B677E-265E-4AF5-9197-B0D647636A9B}"/>
              </a:ext>
            </a:extLst>
          </p:cNvPr>
          <p:cNvSpPr/>
          <p:nvPr/>
        </p:nvSpPr>
        <p:spPr>
          <a:xfrm>
            <a:off x="3804477" y="1490453"/>
            <a:ext cx="1645830" cy="7207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/>
              <a:t>Objetivo Integrador del subnivel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107F12F-393F-4465-BDEA-94670A1E8FEB}"/>
              </a:ext>
            </a:extLst>
          </p:cNvPr>
          <p:cNvSpPr/>
          <p:nvPr/>
        </p:nvSpPr>
        <p:spPr>
          <a:xfrm>
            <a:off x="6456238" y="1490453"/>
            <a:ext cx="1645830" cy="72076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tx1"/>
                </a:solidFill>
              </a:rPr>
              <a:t>Destrezas con criterio de desempeño</a:t>
            </a: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1F1C50CF-9AE6-42F2-95F8-8EA0EE1DA394}"/>
              </a:ext>
            </a:extLst>
          </p:cNvPr>
          <p:cNvCxnSpPr>
            <a:stCxn id="2" idx="2"/>
          </p:cNvCxnSpPr>
          <p:nvPr/>
        </p:nvCxnSpPr>
        <p:spPr>
          <a:xfrm>
            <a:off x="1909527" y="2211215"/>
            <a:ext cx="0" cy="542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Rectángulo 4">
            <a:extLst>
              <a:ext uri="{FF2B5EF4-FFF2-40B4-BE49-F238E27FC236}">
                <a16:creationId xmlns:a16="http://schemas.microsoft.com/office/drawing/2014/main" id="{5F548533-C38C-41FE-8EDA-2B316D8EDC18}"/>
              </a:ext>
            </a:extLst>
          </p:cNvPr>
          <p:cNvSpPr/>
          <p:nvPr/>
        </p:nvSpPr>
        <p:spPr>
          <a:xfrm>
            <a:off x="848394" y="2947595"/>
            <a:ext cx="2294867" cy="79606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8B1435D-3EF5-4590-816F-0D00C8AA97D6}"/>
              </a:ext>
            </a:extLst>
          </p:cNvPr>
          <p:cNvCxnSpPr>
            <a:cxnSpLocks/>
          </p:cNvCxnSpPr>
          <p:nvPr/>
        </p:nvCxnSpPr>
        <p:spPr>
          <a:xfrm>
            <a:off x="1557166" y="2947595"/>
            <a:ext cx="0" cy="789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A304A401-90F1-41C8-B99E-E8B38A7B371E}"/>
              </a:ext>
            </a:extLst>
          </p:cNvPr>
          <p:cNvCxnSpPr>
            <a:cxnSpLocks/>
          </p:cNvCxnSpPr>
          <p:nvPr/>
        </p:nvCxnSpPr>
        <p:spPr>
          <a:xfrm>
            <a:off x="2411506" y="2947595"/>
            <a:ext cx="0" cy="789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>
            <a:extLst>
              <a:ext uri="{FF2B5EF4-FFF2-40B4-BE49-F238E27FC236}">
                <a16:creationId xmlns:a16="http://schemas.microsoft.com/office/drawing/2014/main" id="{25347F94-0D1C-4A73-9C56-C5A8D2C87FFD}"/>
              </a:ext>
            </a:extLst>
          </p:cNvPr>
          <p:cNvSpPr/>
          <p:nvPr/>
        </p:nvSpPr>
        <p:spPr>
          <a:xfrm>
            <a:off x="3574033" y="2941525"/>
            <a:ext cx="2157274" cy="79606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1DEEE1C-9362-47D2-974C-6D0A7CB60A3A}"/>
              </a:ext>
            </a:extLst>
          </p:cNvPr>
          <p:cNvCxnSpPr>
            <a:cxnSpLocks/>
          </p:cNvCxnSpPr>
          <p:nvPr/>
        </p:nvCxnSpPr>
        <p:spPr>
          <a:xfrm>
            <a:off x="4274372" y="2941524"/>
            <a:ext cx="0" cy="7960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49E1139E-DC80-4A39-A47B-653796E4D5B4}"/>
              </a:ext>
            </a:extLst>
          </p:cNvPr>
          <p:cNvCxnSpPr>
            <a:cxnSpLocks/>
          </p:cNvCxnSpPr>
          <p:nvPr/>
        </p:nvCxnSpPr>
        <p:spPr>
          <a:xfrm>
            <a:off x="4952103" y="2941523"/>
            <a:ext cx="0" cy="796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58101B85-BAA9-48F1-8848-2EDF79FB0CD4}"/>
              </a:ext>
            </a:extLst>
          </p:cNvPr>
          <p:cNvCxnSpPr/>
          <p:nvPr/>
        </p:nvCxnSpPr>
        <p:spPr>
          <a:xfrm>
            <a:off x="4572000" y="2211215"/>
            <a:ext cx="0" cy="542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7FFE83B1-3608-4FFD-982C-67C963DC4B44}"/>
              </a:ext>
            </a:extLst>
          </p:cNvPr>
          <p:cNvCxnSpPr/>
          <p:nvPr/>
        </p:nvCxnSpPr>
        <p:spPr>
          <a:xfrm>
            <a:off x="7200019" y="2211215"/>
            <a:ext cx="0" cy="542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ángulo 23">
            <a:extLst>
              <a:ext uri="{FF2B5EF4-FFF2-40B4-BE49-F238E27FC236}">
                <a16:creationId xmlns:a16="http://schemas.microsoft.com/office/drawing/2014/main" id="{B43FCBC4-FA39-495E-9529-DAB5A5971235}"/>
              </a:ext>
            </a:extLst>
          </p:cNvPr>
          <p:cNvSpPr/>
          <p:nvPr/>
        </p:nvSpPr>
        <p:spPr>
          <a:xfrm>
            <a:off x="6000741" y="2966903"/>
            <a:ext cx="2528477" cy="78999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0E24F502-B8F0-4791-A260-F7D2B37B25F3}"/>
              </a:ext>
            </a:extLst>
          </p:cNvPr>
          <p:cNvCxnSpPr>
            <a:cxnSpLocks/>
          </p:cNvCxnSpPr>
          <p:nvPr/>
        </p:nvCxnSpPr>
        <p:spPr>
          <a:xfrm>
            <a:off x="6654788" y="2956143"/>
            <a:ext cx="0" cy="796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BCAEE46E-C5D6-4895-AD10-C49B79569B2B}"/>
              </a:ext>
            </a:extLst>
          </p:cNvPr>
          <p:cNvCxnSpPr>
            <a:cxnSpLocks/>
          </p:cNvCxnSpPr>
          <p:nvPr/>
        </p:nvCxnSpPr>
        <p:spPr>
          <a:xfrm>
            <a:off x="7375003" y="2956143"/>
            <a:ext cx="0" cy="796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1140D957-B430-44D4-9F03-CCCD1814B587}"/>
              </a:ext>
            </a:extLst>
          </p:cNvPr>
          <p:cNvCxnSpPr>
            <a:cxnSpLocks/>
          </p:cNvCxnSpPr>
          <p:nvPr/>
        </p:nvCxnSpPr>
        <p:spPr>
          <a:xfrm>
            <a:off x="7982372" y="2963867"/>
            <a:ext cx="0" cy="796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7">
            <a:extLst>
              <a:ext uri="{FF2B5EF4-FFF2-40B4-BE49-F238E27FC236}">
                <a16:creationId xmlns:a16="http://schemas.microsoft.com/office/drawing/2014/main" id="{A9551642-C1D0-4D9E-9FFF-EA7362F7B802}"/>
              </a:ext>
            </a:extLst>
          </p:cNvPr>
          <p:cNvSpPr/>
          <p:nvPr/>
        </p:nvSpPr>
        <p:spPr>
          <a:xfrm>
            <a:off x="929213" y="3084410"/>
            <a:ext cx="615372" cy="51029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OG.</a:t>
            </a: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503E281D-A886-4142-9BEF-41E23E10CCE4}"/>
              </a:ext>
            </a:extLst>
          </p:cNvPr>
          <p:cNvSpPr/>
          <p:nvPr/>
        </p:nvSpPr>
        <p:spPr>
          <a:xfrm>
            <a:off x="1725779" y="3084410"/>
            <a:ext cx="615372" cy="51029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CN.</a:t>
            </a: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4D899596-B8A5-4AC5-AC02-37599CB09743}"/>
              </a:ext>
            </a:extLst>
          </p:cNvPr>
          <p:cNvSpPr/>
          <p:nvPr/>
        </p:nvSpPr>
        <p:spPr>
          <a:xfrm>
            <a:off x="2469698" y="3084410"/>
            <a:ext cx="615372" cy="51029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1.</a:t>
            </a:r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8AE4F09C-B9C6-4E46-B01B-4AEAF6B6D761}"/>
              </a:ext>
            </a:extLst>
          </p:cNvPr>
          <p:cNvSpPr/>
          <p:nvPr/>
        </p:nvSpPr>
        <p:spPr>
          <a:xfrm>
            <a:off x="3616517" y="3099030"/>
            <a:ext cx="615372" cy="51029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OI.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A52E4732-14DA-4B5A-8C4E-48A5A818F2D5}"/>
              </a:ext>
            </a:extLst>
          </p:cNvPr>
          <p:cNvSpPr/>
          <p:nvPr/>
        </p:nvSpPr>
        <p:spPr>
          <a:xfrm>
            <a:off x="4332589" y="3099030"/>
            <a:ext cx="615372" cy="51029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1.</a:t>
            </a: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D54FF3EA-7737-45E8-828D-03FF1611A79B}"/>
              </a:ext>
            </a:extLst>
          </p:cNvPr>
          <p:cNvSpPr/>
          <p:nvPr/>
        </p:nvSpPr>
        <p:spPr>
          <a:xfrm>
            <a:off x="5010294" y="3089096"/>
            <a:ext cx="615372" cy="51029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3.</a:t>
            </a: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A63833D2-40EB-449F-9C3C-99E87559CFC2}"/>
              </a:ext>
            </a:extLst>
          </p:cNvPr>
          <p:cNvSpPr/>
          <p:nvPr/>
        </p:nvSpPr>
        <p:spPr>
          <a:xfrm>
            <a:off x="6039416" y="3099030"/>
            <a:ext cx="615372" cy="49567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CN.</a:t>
            </a:r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769799C3-AEBD-4584-B294-5965098FDD4F}"/>
              </a:ext>
            </a:extLst>
          </p:cNvPr>
          <p:cNvSpPr/>
          <p:nvPr/>
        </p:nvSpPr>
        <p:spPr>
          <a:xfrm>
            <a:off x="6746281" y="3084410"/>
            <a:ext cx="615372" cy="51029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2.</a:t>
            </a:r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C02B95F1-DA73-420A-96D2-31E56E607E03}"/>
              </a:ext>
            </a:extLst>
          </p:cNvPr>
          <p:cNvSpPr/>
          <p:nvPr/>
        </p:nvSpPr>
        <p:spPr>
          <a:xfrm>
            <a:off x="7388354" y="3111446"/>
            <a:ext cx="628719" cy="44340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1.</a:t>
            </a:r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D56ABEF7-82CE-4E2B-AA03-278F25F49CE0}"/>
              </a:ext>
            </a:extLst>
          </p:cNvPr>
          <p:cNvSpPr/>
          <p:nvPr/>
        </p:nvSpPr>
        <p:spPr>
          <a:xfrm>
            <a:off x="8084427" y="3114889"/>
            <a:ext cx="615372" cy="49567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1.</a:t>
            </a:r>
          </a:p>
        </p:txBody>
      </p: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FD618871-DCAC-48E8-A641-3F1E53209C8A}"/>
              </a:ext>
            </a:extLst>
          </p:cNvPr>
          <p:cNvCxnSpPr/>
          <p:nvPr/>
        </p:nvCxnSpPr>
        <p:spPr>
          <a:xfrm>
            <a:off x="1236899" y="3737591"/>
            <a:ext cx="0" cy="2857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CAD19D7D-0768-4EDB-A3E8-521EF35837FA}"/>
              </a:ext>
            </a:extLst>
          </p:cNvPr>
          <p:cNvCxnSpPr/>
          <p:nvPr/>
        </p:nvCxnSpPr>
        <p:spPr>
          <a:xfrm>
            <a:off x="2316103" y="3737588"/>
            <a:ext cx="0" cy="2857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7044ABD7-647E-4353-854B-1300A32FF2A9}"/>
              </a:ext>
            </a:extLst>
          </p:cNvPr>
          <p:cNvCxnSpPr/>
          <p:nvPr/>
        </p:nvCxnSpPr>
        <p:spPr>
          <a:xfrm>
            <a:off x="3949074" y="3737590"/>
            <a:ext cx="0" cy="2857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de flecha 50">
            <a:extLst>
              <a:ext uri="{FF2B5EF4-FFF2-40B4-BE49-F238E27FC236}">
                <a16:creationId xmlns:a16="http://schemas.microsoft.com/office/drawing/2014/main" id="{A49D5CB0-696A-47E7-830C-D05FC5F360DF}"/>
              </a:ext>
            </a:extLst>
          </p:cNvPr>
          <p:cNvCxnSpPr/>
          <p:nvPr/>
        </p:nvCxnSpPr>
        <p:spPr>
          <a:xfrm>
            <a:off x="5317980" y="3737588"/>
            <a:ext cx="0" cy="2857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8B97225D-1BEB-401A-91E1-CC7206E0CC59}"/>
              </a:ext>
            </a:extLst>
          </p:cNvPr>
          <p:cNvCxnSpPr/>
          <p:nvPr/>
        </p:nvCxnSpPr>
        <p:spPr>
          <a:xfrm>
            <a:off x="6347102" y="3759935"/>
            <a:ext cx="0" cy="2857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de flecha 52">
            <a:extLst>
              <a:ext uri="{FF2B5EF4-FFF2-40B4-BE49-F238E27FC236}">
                <a16:creationId xmlns:a16="http://schemas.microsoft.com/office/drawing/2014/main" id="{66273E7C-948D-49C8-9420-9ED674A2561F}"/>
              </a:ext>
            </a:extLst>
          </p:cNvPr>
          <p:cNvCxnSpPr/>
          <p:nvPr/>
        </p:nvCxnSpPr>
        <p:spPr>
          <a:xfrm>
            <a:off x="7200019" y="3752210"/>
            <a:ext cx="0" cy="2857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de flecha 54">
            <a:extLst>
              <a:ext uri="{FF2B5EF4-FFF2-40B4-BE49-F238E27FC236}">
                <a16:creationId xmlns:a16="http://schemas.microsoft.com/office/drawing/2014/main" id="{C5F945BF-7B3F-4329-B178-A0D9241E5DCA}"/>
              </a:ext>
            </a:extLst>
          </p:cNvPr>
          <p:cNvCxnSpPr/>
          <p:nvPr/>
        </p:nvCxnSpPr>
        <p:spPr>
          <a:xfrm>
            <a:off x="8192065" y="3752211"/>
            <a:ext cx="0" cy="2857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Rectángulo 29">
            <a:extLst>
              <a:ext uri="{FF2B5EF4-FFF2-40B4-BE49-F238E27FC236}">
                <a16:creationId xmlns:a16="http://schemas.microsoft.com/office/drawing/2014/main" id="{5266F0ED-7552-4AA1-9014-D8CC78093FE1}"/>
              </a:ext>
            </a:extLst>
          </p:cNvPr>
          <p:cNvSpPr/>
          <p:nvPr/>
        </p:nvSpPr>
        <p:spPr>
          <a:xfrm>
            <a:off x="720000" y="4045704"/>
            <a:ext cx="925693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Objetivo general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1F806351-93A4-4C3A-A483-6F4537169E67}"/>
              </a:ext>
            </a:extLst>
          </p:cNvPr>
          <p:cNvSpPr/>
          <p:nvPr/>
        </p:nvSpPr>
        <p:spPr>
          <a:xfrm>
            <a:off x="2097739" y="4084064"/>
            <a:ext cx="743918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Área</a:t>
            </a: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6453D42A-7602-4D1A-B21C-3F7D41258AD5}"/>
              </a:ext>
            </a:extLst>
          </p:cNvPr>
          <p:cNvSpPr/>
          <p:nvPr/>
        </p:nvSpPr>
        <p:spPr>
          <a:xfrm>
            <a:off x="2794381" y="2261584"/>
            <a:ext cx="918737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Número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75C04063-DBF3-4C75-91DD-680606E2D60A}"/>
              </a:ext>
            </a:extLst>
          </p:cNvPr>
          <p:cNvSpPr/>
          <p:nvPr/>
        </p:nvSpPr>
        <p:spPr>
          <a:xfrm>
            <a:off x="3582534" y="4098371"/>
            <a:ext cx="997080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Objetivo integrador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63722C70-CC26-4455-A1A9-8311837D3F39}"/>
              </a:ext>
            </a:extLst>
          </p:cNvPr>
          <p:cNvCxnSpPr>
            <a:cxnSpLocks/>
            <a:stCxn id="19" idx="0"/>
          </p:cNvCxnSpPr>
          <p:nvPr/>
        </p:nvCxnSpPr>
        <p:spPr>
          <a:xfrm flipV="1">
            <a:off x="4652670" y="2715062"/>
            <a:ext cx="330149" cy="2264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de flecha 61">
            <a:extLst>
              <a:ext uri="{FF2B5EF4-FFF2-40B4-BE49-F238E27FC236}">
                <a16:creationId xmlns:a16="http://schemas.microsoft.com/office/drawing/2014/main" id="{D9D953E3-EBD6-4896-8384-9F909CDA1D38}"/>
              </a:ext>
            </a:extLst>
          </p:cNvPr>
          <p:cNvCxnSpPr>
            <a:cxnSpLocks/>
          </p:cNvCxnSpPr>
          <p:nvPr/>
        </p:nvCxnSpPr>
        <p:spPr>
          <a:xfrm flipV="1">
            <a:off x="2462221" y="2715062"/>
            <a:ext cx="270221" cy="2276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3" name="Rectángulo 62">
            <a:extLst>
              <a:ext uri="{FF2B5EF4-FFF2-40B4-BE49-F238E27FC236}">
                <a16:creationId xmlns:a16="http://schemas.microsoft.com/office/drawing/2014/main" id="{37D12638-58C8-4580-8786-DF37889577B7}"/>
              </a:ext>
            </a:extLst>
          </p:cNvPr>
          <p:cNvSpPr/>
          <p:nvPr/>
        </p:nvSpPr>
        <p:spPr>
          <a:xfrm>
            <a:off x="5078347" y="2310688"/>
            <a:ext cx="875933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Código</a:t>
            </a: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50ED5372-C67F-45E7-A6AA-D082B686F70D}"/>
              </a:ext>
            </a:extLst>
          </p:cNvPr>
          <p:cNvSpPr/>
          <p:nvPr/>
        </p:nvSpPr>
        <p:spPr>
          <a:xfrm>
            <a:off x="4982818" y="4023357"/>
            <a:ext cx="997079" cy="59776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Número de Objetivo </a:t>
            </a: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81A4332D-E02F-4EA7-80AC-858D12734EAF}"/>
              </a:ext>
            </a:extLst>
          </p:cNvPr>
          <p:cNvSpPr/>
          <p:nvPr/>
        </p:nvSpPr>
        <p:spPr>
          <a:xfrm>
            <a:off x="6122870" y="4074132"/>
            <a:ext cx="743918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Área</a:t>
            </a: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0018F705-4BDE-4DFE-A549-C5D4B4AC017E}"/>
              </a:ext>
            </a:extLst>
          </p:cNvPr>
          <p:cNvSpPr/>
          <p:nvPr/>
        </p:nvSpPr>
        <p:spPr>
          <a:xfrm>
            <a:off x="7114234" y="4098371"/>
            <a:ext cx="743918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Número de subnivel</a:t>
            </a:r>
          </a:p>
        </p:txBody>
      </p: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24335997-5520-4B83-A567-6F9E1610A6BB}"/>
              </a:ext>
            </a:extLst>
          </p:cNvPr>
          <p:cNvCxnSpPr>
            <a:cxnSpLocks/>
          </p:cNvCxnSpPr>
          <p:nvPr/>
        </p:nvCxnSpPr>
        <p:spPr>
          <a:xfrm flipV="1">
            <a:off x="7486193" y="2798638"/>
            <a:ext cx="216520" cy="1428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1" name="Rectángulo 70">
            <a:extLst>
              <a:ext uri="{FF2B5EF4-FFF2-40B4-BE49-F238E27FC236}">
                <a16:creationId xmlns:a16="http://schemas.microsoft.com/office/drawing/2014/main" id="{96BD89A1-709A-420B-BE35-DB6F135B737E}"/>
              </a:ext>
            </a:extLst>
          </p:cNvPr>
          <p:cNvSpPr/>
          <p:nvPr/>
        </p:nvSpPr>
        <p:spPr>
          <a:xfrm>
            <a:off x="7785300" y="2346701"/>
            <a:ext cx="875932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Número de bloque</a:t>
            </a:r>
          </a:p>
        </p:txBody>
      </p:sp>
      <p:sp>
        <p:nvSpPr>
          <p:cNvPr id="74" name="Rectángulo 73">
            <a:extLst>
              <a:ext uri="{FF2B5EF4-FFF2-40B4-BE49-F238E27FC236}">
                <a16:creationId xmlns:a16="http://schemas.microsoft.com/office/drawing/2014/main" id="{845415E2-772A-4810-8BB0-5AA84BEACECA}"/>
              </a:ext>
            </a:extLst>
          </p:cNvPr>
          <p:cNvSpPr/>
          <p:nvPr/>
        </p:nvSpPr>
        <p:spPr>
          <a:xfrm>
            <a:off x="8099975" y="4137338"/>
            <a:ext cx="875932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Número de </a:t>
            </a:r>
            <a:r>
              <a:rPr lang="es-EC" sz="1200" dirty="0" err="1"/>
              <a:t>desetreza</a:t>
            </a:r>
            <a:endParaRPr lang="es-EC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/>
              <a:t>Códigos</a:t>
            </a:r>
            <a:endParaRPr dirty="0"/>
          </a:p>
        </p:txBody>
      </p:sp>
      <p:sp>
        <p:nvSpPr>
          <p:cNvPr id="1196" name="Google Shape;1196;p33"/>
          <p:cNvSpPr/>
          <p:nvPr/>
        </p:nvSpPr>
        <p:spPr>
          <a:xfrm>
            <a:off x="591606" y="1201223"/>
            <a:ext cx="7704000" cy="348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99" name="Google Shape;119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633" y="438421"/>
            <a:ext cx="531405" cy="585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08531" y="661375"/>
            <a:ext cx="387075" cy="45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1" name="Google Shape;120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524893" y="84001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2" name="Google Shape;120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127068" y="918292"/>
            <a:ext cx="120800" cy="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486F410-A2B1-4CBD-AE7E-261217E1BDD5}"/>
              </a:ext>
            </a:extLst>
          </p:cNvPr>
          <p:cNvSpPr/>
          <p:nvPr/>
        </p:nvSpPr>
        <p:spPr>
          <a:xfrm>
            <a:off x="1086612" y="1490453"/>
            <a:ext cx="1645830" cy="7207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/>
              <a:t>Criterios de evaluación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107F12F-393F-4465-BDEA-94670A1E8FEB}"/>
              </a:ext>
            </a:extLst>
          </p:cNvPr>
          <p:cNvSpPr/>
          <p:nvPr/>
        </p:nvSpPr>
        <p:spPr>
          <a:xfrm>
            <a:off x="6456238" y="1490453"/>
            <a:ext cx="1645830" cy="72076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tx1"/>
                </a:solidFill>
              </a:rPr>
              <a:t>Indicadores de evaluación</a:t>
            </a: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1F1C50CF-9AE6-42F2-95F8-8EA0EE1DA394}"/>
              </a:ext>
            </a:extLst>
          </p:cNvPr>
          <p:cNvCxnSpPr>
            <a:stCxn id="2" idx="2"/>
          </p:cNvCxnSpPr>
          <p:nvPr/>
        </p:nvCxnSpPr>
        <p:spPr>
          <a:xfrm>
            <a:off x="1909527" y="2211215"/>
            <a:ext cx="0" cy="542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Rectángulo 4">
            <a:extLst>
              <a:ext uri="{FF2B5EF4-FFF2-40B4-BE49-F238E27FC236}">
                <a16:creationId xmlns:a16="http://schemas.microsoft.com/office/drawing/2014/main" id="{5F548533-C38C-41FE-8EDA-2B316D8EDC18}"/>
              </a:ext>
            </a:extLst>
          </p:cNvPr>
          <p:cNvSpPr/>
          <p:nvPr/>
        </p:nvSpPr>
        <p:spPr>
          <a:xfrm>
            <a:off x="848394" y="2947595"/>
            <a:ext cx="3304056" cy="79606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8B1435D-3EF5-4590-816F-0D00C8AA97D6}"/>
              </a:ext>
            </a:extLst>
          </p:cNvPr>
          <p:cNvCxnSpPr>
            <a:cxnSpLocks/>
          </p:cNvCxnSpPr>
          <p:nvPr/>
        </p:nvCxnSpPr>
        <p:spPr>
          <a:xfrm>
            <a:off x="1557166" y="2947595"/>
            <a:ext cx="0" cy="789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A304A401-90F1-41C8-B99E-E8B38A7B371E}"/>
              </a:ext>
            </a:extLst>
          </p:cNvPr>
          <p:cNvCxnSpPr>
            <a:cxnSpLocks/>
          </p:cNvCxnSpPr>
          <p:nvPr/>
        </p:nvCxnSpPr>
        <p:spPr>
          <a:xfrm>
            <a:off x="2411506" y="2947595"/>
            <a:ext cx="0" cy="789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7FFE83B1-3608-4FFD-982C-67C963DC4B44}"/>
              </a:ext>
            </a:extLst>
          </p:cNvPr>
          <p:cNvCxnSpPr/>
          <p:nvPr/>
        </p:nvCxnSpPr>
        <p:spPr>
          <a:xfrm>
            <a:off x="7200019" y="2211215"/>
            <a:ext cx="0" cy="542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ángulo 23">
            <a:extLst>
              <a:ext uri="{FF2B5EF4-FFF2-40B4-BE49-F238E27FC236}">
                <a16:creationId xmlns:a16="http://schemas.microsoft.com/office/drawing/2014/main" id="{B43FCBC4-FA39-495E-9529-DAB5A5971235}"/>
              </a:ext>
            </a:extLst>
          </p:cNvPr>
          <p:cNvSpPr/>
          <p:nvPr/>
        </p:nvSpPr>
        <p:spPr>
          <a:xfrm>
            <a:off x="5182873" y="2966903"/>
            <a:ext cx="3346346" cy="78999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0E24F502-B8F0-4791-A260-F7D2B37B25F3}"/>
              </a:ext>
            </a:extLst>
          </p:cNvPr>
          <p:cNvCxnSpPr>
            <a:cxnSpLocks/>
          </p:cNvCxnSpPr>
          <p:nvPr/>
        </p:nvCxnSpPr>
        <p:spPr>
          <a:xfrm>
            <a:off x="6654788" y="2956143"/>
            <a:ext cx="0" cy="796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BCAEE46E-C5D6-4895-AD10-C49B79569B2B}"/>
              </a:ext>
            </a:extLst>
          </p:cNvPr>
          <p:cNvCxnSpPr>
            <a:cxnSpLocks/>
          </p:cNvCxnSpPr>
          <p:nvPr/>
        </p:nvCxnSpPr>
        <p:spPr>
          <a:xfrm>
            <a:off x="7375003" y="2956143"/>
            <a:ext cx="0" cy="796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1140D957-B430-44D4-9F03-CCCD1814B587}"/>
              </a:ext>
            </a:extLst>
          </p:cNvPr>
          <p:cNvCxnSpPr>
            <a:cxnSpLocks/>
          </p:cNvCxnSpPr>
          <p:nvPr/>
        </p:nvCxnSpPr>
        <p:spPr>
          <a:xfrm>
            <a:off x="7982372" y="2963867"/>
            <a:ext cx="0" cy="796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7">
            <a:extLst>
              <a:ext uri="{FF2B5EF4-FFF2-40B4-BE49-F238E27FC236}">
                <a16:creationId xmlns:a16="http://schemas.microsoft.com/office/drawing/2014/main" id="{A9551642-C1D0-4D9E-9FFF-EA7362F7B802}"/>
              </a:ext>
            </a:extLst>
          </p:cNvPr>
          <p:cNvSpPr/>
          <p:nvPr/>
        </p:nvSpPr>
        <p:spPr>
          <a:xfrm>
            <a:off x="929213" y="3084410"/>
            <a:ext cx="615372" cy="51029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CE.</a:t>
            </a: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503E281D-A886-4142-9BEF-41E23E10CCE4}"/>
              </a:ext>
            </a:extLst>
          </p:cNvPr>
          <p:cNvSpPr/>
          <p:nvPr/>
        </p:nvSpPr>
        <p:spPr>
          <a:xfrm>
            <a:off x="1725779" y="3084410"/>
            <a:ext cx="615372" cy="51029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LL.</a:t>
            </a: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4D899596-B8A5-4AC5-AC02-37599CB09743}"/>
              </a:ext>
            </a:extLst>
          </p:cNvPr>
          <p:cNvSpPr/>
          <p:nvPr/>
        </p:nvSpPr>
        <p:spPr>
          <a:xfrm>
            <a:off x="2469698" y="3084410"/>
            <a:ext cx="615372" cy="51029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3.</a:t>
            </a: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A63833D2-40EB-449F-9C3C-99E87559CFC2}"/>
              </a:ext>
            </a:extLst>
          </p:cNvPr>
          <p:cNvSpPr/>
          <p:nvPr/>
        </p:nvSpPr>
        <p:spPr>
          <a:xfrm>
            <a:off x="5265637" y="3099030"/>
            <a:ext cx="615372" cy="49567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I.</a:t>
            </a:r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769799C3-AEBD-4584-B294-5965098FDD4F}"/>
              </a:ext>
            </a:extLst>
          </p:cNvPr>
          <p:cNvSpPr/>
          <p:nvPr/>
        </p:nvSpPr>
        <p:spPr>
          <a:xfrm>
            <a:off x="6019619" y="3097528"/>
            <a:ext cx="615372" cy="51029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M.</a:t>
            </a:r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C02B95F1-DA73-420A-96D2-31E56E607E03}"/>
              </a:ext>
            </a:extLst>
          </p:cNvPr>
          <p:cNvSpPr/>
          <p:nvPr/>
        </p:nvSpPr>
        <p:spPr>
          <a:xfrm>
            <a:off x="6699293" y="3117856"/>
            <a:ext cx="628719" cy="44340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3.</a:t>
            </a:r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D56ABEF7-82CE-4E2B-AA03-278F25F49CE0}"/>
              </a:ext>
            </a:extLst>
          </p:cNvPr>
          <p:cNvSpPr/>
          <p:nvPr/>
        </p:nvSpPr>
        <p:spPr>
          <a:xfrm>
            <a:off x="7385703" y="3091719"/>
            <a:ext cx="615372" cy="49567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2.</a:t>
            </a:r>
          </a:p>
        </p:txBody>
      </p: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FD618871-DCAC-48E8-A641-3F1E53209C8A}"/>
              </a:ext>
            </a:extLst>
          </p:cNvPr>
          <p:cNvCxnSpPr/>
          <p:nvPr/>
        </p:nvCxnSpPr>
        <p:spPr>
          <a:xfrm>
            <a:off x="1236899" y="3737591"/>
            <a:ext cx="0" cy="2857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CAD19D7D-0768-4EDB-A3E8-521EF35837FA}"/>
              </a:ext>
            </a:extLst>
          </p:cNvPr>
          <p:cNvCxnSpPr/>
          <p:nvPr/>
        </p:nvCxnSpPr>
        <p:spPr>
          <a:xfrm>
            <a:off x="2316103" y="3737588"/>
            <a:ext cx="0" cy="2857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8B97225D-1BEB-401A-91E1-CC7206E0CC59}"/>
              </a:ext>
            </a:extLst>
          </p:cNvPr>
          <p:cNvCxnSpPr/>
          <p:nvPr/>
        </p:nvCxnSpPr>
        <p:spPr>
          <a:xfrm>
            <a:off x="6347102" y="3759935"/>
            <a:ext cx="0" cy="2857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de flecha 52">
            <a:extLst>
              <a:ext uri="{FF2B5EF4-FFF2-40B4-BE49-F238E27FC236}">
                <a16:creationId xmlns:a16="http://schemas.microsoft.com/office/drawing/2014/main" id="{66273E7C-948D-49C8-9420-9ED674A2561F}"/>
              </a:ext>
            </a:extLst>
          </p:cNvPr>
          <p:cNvCxnSpPr/>
          <p:nvPr/>
        </p:nvCxnSpPr>
        <p:spPr>
          <a:xfrm>
            <a:off x="7200019" y="3752210"/>
            <a:ext cx="0" cy="2857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de flecha 54">
            <a:extLst>
              <a:ext uri="{FF2B5EF4-FFF2-40B4-BE49-F238E27FC236}">
                <a16:creationId xmlns:a16="http://schemas.microsoft.com/office/drawing/2014/main" id="{C5F945BF-7B3F-4329-B178-A0D9241E5DCA}"/>
              </a:ext>
            </a:extLst>
          </p:cNvPr>
          <p:cNvCxnSpPr/>
          <p:nvPr/>
        </p:nvCxnSpPr>
        <p:spPr>
          <a:xfrm>
            <a:off x="8192065" y="3752211"/>
            <a:ext cx="0" cy="2857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Rectángulo 29">
            <a:extLst>
              <a:ext uri="{FF2B5EF4-FFF2-40B4-BE49-F238E27FC236}">
                <a16:creationId xmlns:a16="http://schemas.microsoft.com/office/drawing/2014/main" id="{5266F0ED-7552-4AA1-9014-D8CC78093FE1}"/>
              </a:ext>
            </a:extLst>
          </p:cNvPr>
          <p:cNvSpPr/>
          <p:nvPr/>
        </p:nvSpPr>
        <p:spPr>
          <a:xfrm>
            <a:off x="720000" y="4045704"/>
            <a:ext cx="925693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Criterio de evaluación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1F806351-93A4-4C3A-A483-6F4537169E67}"/>
              </a:ext>
            </a:extLst>
          </p:cNvPr>
          <p:cNvSpPr/>
          <p:nvPr/>
        </p:nvSpPr>
        <p:spPr>
          <a:xfrm>
            <a:off x="1996727" y="4058192"/>
            <a:ext cx="743918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Código de Área</a:t>
            </a: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6453D42A-7602-4D1A-B21C-3F7D41258AD5}"/>
              </a:ext>
            </a:extLst>
          </p:cNvPr>
          <p:cNvSpPr/>
          <p:nvPr/>
        </p:nvSpPr>
        <p:spPr>
          <a:xfrm>
            <a:off x="2794381" y="2261584"/>
            <a:ext cx="1662416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Número de subnivel o nivel.</a:t>
            </a:r>
          </a:p>
        </p:txBody>
      </p:sp>
      <p:cxnSp>
        <p:nvCxnSpPr>
          <p:cNvPr id="62" name="Conector recto de flecha 61">
            <a:extLst>
              <a:ext uri="{FF2B5EF4-FFF2-40B4-BE49-F238E27FC236}">
                <a16:creationId xmlns:a16="http://schemas.microsoft.com/office/drawing/2014/main" id="{D9D953E3-EBD6-4896-8384-9F909CDA1D38}"/>
              </a:ext>
            </a:extLst>
          </p:cNvPr>
          <p:cNvCxnSpPr>
            <a:cxnSpLocks/>
          </p:cNvCxnSpPr>
          <p:nvPr/>
        </p:nvCxnSpPr>
        <p:spPr>
          <a:xfrm flipV="1">
            <a:off x="2469698" y="2707827"/>
            <a:ext cx="270221" cy="2276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3" name="Rectángulo 62">
            <a:extLst>
              <a:ext uri="{FF2B5EF4-FFF2-40B4-BE49-F238E27FC236}">
                <a16:creationId xmlns:a16="http://schemas.microsoft.com/office/drawing/2014/main" id="{37D12638-58C8-4580-8786-DF37889577B7}"/>
              </a:ext>
            </a:extLst>
          </p:cNvPr>
          <p:cNvSpPr/>
          <p:nvPr/>
        </p:nvSpPr>
        <p:spPr>
          <a:xfrm>
            <a:off x="5068572" y="2107136"/>
            <a:ext cx="875933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Indicador</a:t>
            </a: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81A4332D-E02F-4EA7-80AC-858D12734EAF}"/>
              </a:ext>
            </a:extLst>
          </p:cNvPr>
          <p:cNvSpPr/>
          <p:nvPr/>
        </p:nvSpPr>
        <p:spPr>
          <a:xfrm>
            <a:off x="6122870" y="4074132"/>
            <a:ext cx="743918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Área</a:t>
            </a: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0018F705-4BDE-4DFE-A549-C5D4B4AC017E}"/>
              </a:ext>
            </a:extLst>
          </p:cNvPr>
          <p:cNvSpPr/>
          <p:nvPr/>
        </p:nvSpPr>
        <p:spPr>
          <a:xfrm>
            <a:off x="7114234" y="4098371"/>
            <a:ext cx="743918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Nivel o subnivel</a:t>
            </a:r>
          </a:p>
        </p:txBody>
      </p: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24335997-5520-4B83-A567-6F9E1610A6BB}"/>
              </a:ext>
            </a:extLst>
          </p:cNvPr>
          <p:cNvCxnSpPr>
            <a:cxnSpLocks/>
          </p:cNvCxnSpPr>
          <p:nvPr/>
        </p:nvCxnSpPr>
        <p:spPr>
          <a:xfrm flipV="1">
            <a:off x="7486193" y="2798638"/>
            <a:ext cx="216520" cy="1428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1" name="Rectángulo 70">
            <a:extLst>
              <a:ext uri="{FF2B5EF4-FFF2-40B4-BE49-F238E27FC236}">
                <a16:creationId xmlns:a16="http://schemas.microsoft.com/office/drawing/2014/main" id="{96BD89A1-709A-420B-BE35-DB6F135B737E}"/>
              </a:ext>
            </a:extLst>
          </p:cNvPr>
          <p:cNvSpPr/>
          <p:nvPr/>
        </p:nvSpPr>
        <p:spPr>
          <a:xfrm>
            <a:off x="7785300" y="2346701"/>
            <a:ext cx="875932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Número de criterio</a:t>
            </a:r>
          </a:p>
        </p:txBody>
      </p:sp>
      <p:sp>
        <p:nvSpPr>
          <p:cNvPr id="74" name="Rectángulo 73">
            <a:extLst>
              <a:ext uri="{FF2B5EF4-FFF2-40B4-BE49-F238E27FC236}">
                <a16:creationId xmlns:a16="http://schemas.microsoft.com/office/drawing/2014/main" id="{845415E2-772A-4810-8BB0-5AA84BEACECA}"/>
              </a:ext>
            </a:extLst>
          </p:cNvPr>
          <p:cNvSpPr/>
          <p:nvPr/>
        </p:nvSpPr>
        <p:spPr>
          <a:xfrm>
            <a:off x="8099975" y="4137338"/>
            <a:ext cx="875932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Número de indicador</a:t>
            </a:r>
          </a:p>
        </p:txBody>
      </p: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827F9D70-0FC5-4A16-A3A5-95867C7C24D8}"/>
              </a:ext>
            </a:extLst>
          </p:cNvPr>
          <p:cNvCxnSpPr>
            <a:cxnSpLocks/>
          </p:cNvCxnSpPr>
          <p:nvPr/>
        </p:nvCxnSpPr>
        <p:spPr>
          <a:xfrm>
            <a:off x="3163960" y="2947592"/>
            <a:ext cx="0" cy="789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Elipse 59">
            <a:extLst>
              <a:ext uri="{FF2B5EF4-FFF2-40B4-BE49-F238E27FC236}">
                <a16:creationId xmlns:a16="http://schemas.microsoft.com/office/drawing/2014/main" id="{9D44FD48-6E6A-41C0-9D41-B19927D41936}"/>
              </a:ext>
            </a:extLst>
          </p:cNvPr>
          <p:cNvSpPr/>
          <p:nvPr/>
        </p:nvSpPr>
        <p:spPr>
          <a:xfrm>
            <a:off x="3267210" y="3106754"/>
            <a:ext cx="615372" cy="51029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1.</a:t>
            </a:r>
          </a:p>
        </p:txBody>
      </p:sp>
      <p:cxnSp>
        <p:nvCxnSpPr>
          <p:cNvPr id="61" name="Conector recto de flecha 60">
            <a:extLst>
              <a:ext uri="{FF2B5EF4-FFF2-40B4-BE49-F238E27FC236}">
                <a16:creationId xmlns:a16="http://schemas.microsoft.com/office/drawing/2014/main" id="{670CCAF1-63F2-4985-8565-D2CB88F14F2C}"/>
              </a:ext>
            </a:extLst>
          </p:cNvPr>
          <p:cNvCxnSpPr/>
          <p:nvPr/>
        </p:nvCxnSpPr>
        <p:spPr>
          <a:xfrm>
            <a:off x="3616394" y="3737588"/>
            <a:ext cx="0" cy="2857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4" name="Rectángulo 63">
            <a:extLst>
              <a:ext uri="{FF2B5EF4-FFF2-40B4-BE49-F238E27FC236}">
                <a16:creationId xmlns:a16="http://schemas.microsoft.com/office/drawing/2014/main" id="{D47993E5-F784-4BE7-9756-1554AE0FE8E3}"/>
              </a:ext>
            </a:extLst>
          </p:cNvPr>
          <p:cNvSpPr/>
          <p:nvPr/>
        </p:nvSpPr>
        <p:spPr>
          <a:xfrm>
            <a:off x="3275359" y="4082819"/>
            <a:ext cx="952393" cy="5370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Número de criterio</a:t>
            </a:r>
          </a:p>
        </p:txBody>
      </p: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id="{29064B7A-B6AD-4789-9A7A-BD3D2BC3703F}"/>
              </a:ext>
            </a:extLst>
          </p:cNvPr>
          <p:cNvCxnSpPr>
            <a:cxnSpLocks/>
          </p:cNvCxnSpPr>
          <p:nvPr/>
        </p:nvCxnSpPr>
        <p:spPr>
          <a:xfrm>
            <a:off x="5954280" y="2969521"/>
            <a:ext cx="0" cy="796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lipse 68">
            <a:extLst>
              <a:ext uri="{FF2B5EF4-FFF2-40B4-BE49-F238E27FC236}">
                <a16:creationId xmlns:a16="http://schemas.microsoft.com/office/drawing/2014/main" id="{1745FF86-820F-4C5F-A31F-39105B044E72}"/>
              </a:ext>
            </a:extLst>
          </p:cNvPr>
          <p:cNvSpPr/>
          <p:nvPr/>
        </p:nvSpPr>
        <p:spPr>
          <a:xfrm>
            <a:off x="8053258" y="3115647"/>
            <a:ext cx="615372" cy="49567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000" b="1" dirty="0">
                <a:solidFill>
                  <a:schemeClr val="tx1"/>
                </a:solidFill>
              </a:rPr>
              <a:t>1.</a:t>
            </a:r>
          </a:p>
        </p:txBody>
      </p:sp>
      <p:cxnSp>
        <p:nvCxnSpPr>
          <p:cNvPr id="70" name="Conector recto de flecha 69">
            <a:extLst>
              <a:ext uri="{FF2B5EF4-FFF2-40B4-BE49-F238E27FC236}">
                <a16:creationId xmlns:a16="http://schemas.microsoft.com/office/drawing/2014/main" id="{BED7C88E-D762-4C58-AA7E-74337B023407}"/>
              </a:ext>
            </a:extLst>
          </p:cNvPr>
          <p:cNvCxnSpPr>
            <a:cxnSpLocks/>
            <a:endCxn id="63" idx="2"/>
          </p:cNvCxnSpPr>
          <p:nvPr/>
        </p:nvCxnSpPr>
        <p:spPr>
          <a:xfrm flipH="1" flipV="1">
            <a:off x="5506539" y="2644190"/>
            <a:ext cx="46256" cy="3203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048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p41"/>
          <p:cNvSpPr txBox="1">
            <a:spLocks noGrp="1"/>
          </p:cNvSpPr>
          <p:nvPr>
            <p:ph type="title"/>
          </p:nvPr>
        </p:nvSpPr>
        <p:spPr>
          <a:xfrm>
            <a:off x="537120" y="18865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8800" dirty="0"/>
              <a:t>GRACIAS</a:t>
            </a:r>
            <a:endParaRPr sz="8800" dirty="0"/>
          </a:p>
        </p:txBody>
      </p:sp>
      <p:pic>
        <p:nvPicPr>
          <p:cNvPr id="1321" name="Google Shape;132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1958" y="367408"/>
            <a:ext cx="531405" cy="585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2" name="Google Shape;132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8145" y="461957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3" name="Google Shape;132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031683">
            <a:off x="1925816" y="685691"/>
            <a:ext cx="238281" cy="279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4" name="Google Shape;1324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5881" y="432013"/>
            <a:ext cx="387075" cy="45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5" name="Google Shape;1325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7202443" y="901167"/>
            <a:ext cx="120800" cy="9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tuaciones de Aprendizaje (LOMLOE) by Slidesgo">
  <a:themeElements>
    <a:clrScheme name="Simple Light">
      <a:dk1>
        <a:srgbClr val="1A2233"/>
      </a:dk1>
      <a:lt1>
        <a:srgbClr val="66312E"/>
      </a:lt1>
      <a:dk2>
        <a:srgbClr val="F9695C"/>
      </a:dk2>
      <a:lt2>
        <a:srgbClr val="396BC0"/>
      </a:lt2>
      <a:accent1>
        <a:srgbClr val="49715F"/>
      </a:accent1>
      <a:accent2>
        <a:srgbClr val="80AF9A"/>
      </a:accent2>
      <a:accent3>
        <a:srgbClr val="FD9A95"/>
      </a:accent3>
      <a:accent4>
        <a:srgbClr val="FCBD6F"/>
      </a:accent4>
      <a:accent5>
        <a:srgbClr val="E2EEF6"/>
      </a:accent5>
      <a:accent6>
        <a:srgbClr val="FFFFFF"/>
      </a:accent6>
      <a:hlink>
        <a:srgbClr val="1A22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1108</Words>
  <Application>Microsoft Office PowerPoint</Application>
  <PresentationFormat>Presentación en pantalla (16:9)</PresentationFormat>
  <Paragraphs>153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Bebas Neue</vt:lpstr>
      <vt:lpstr>Arial</vt:lpstr>
      <vt:lpstr>Lilita One</vt:lpstr>
      <vt:lpstr>Calibri</vt:lpstr>
      <vt:lpstr>Agency FB</vt:lpstr>
      <vt:lpstr>Catamaran</vt:lpstr>
      <vt:lpstr>Situaciones de Aprendizaje (LOMLOE) by Slidesgo</vt:lpstr>
      <vt:lpstr>Fundamentos epistemológicos y pedagógicos</vt:lpstr>
      <vt:lpstr>¿Qué son los paradigmas educativos?</vt:lpstr>
      <vt:lpstr>Ejemplos de paradigmas educativos</vt:lpstr>
      <vt:lpstr>Presentación de PowerPoint</vt:lpstr>
      <vt:lpstr>Ejemplos de modelos de aprendizaje</vt:lpstr>
      <vt:lpstr>Ejemplos de teorías de conocimiento</vt:lpstr>
      <vt:lpstr>Ejemplos de enfoques pedagógicos</vt:lpstr>
      <vt:lpstr>Ejemplos de evaluación de aprendizaje</vt:lpstr>
      <vt:lpstr>Principios constructivistas y tipos de aprendizajes</vt:lpstr>
      <vt:lpstr>Principios constructivistas</vt:lpstr>
      <vt:lpstr>Tipos de aprendizaje</vt:lpstr>
      <vt:lpstr>Niveles y subniveles educativos</vt:lpstr>
      <vt:lpstr>Elementos del currículo de EGB</vt:lpstr>
      <vt:lpstr>Elementos del currículo de EGB</vt:lpstr>
      <vt:lpstr>Códigos</vt:lpstr>
      <vt:lpstr>Códigos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Situaciones de Aprendizaje (LOMLOE)</dc:title>
  <dc:creator>HP LAPTOP</dc:creator>
  <cp:lastModifiedBy>Carlos Muñoz</cp:lastModifiedBy>
  <cp:revision>18</cp:revision>
  <dcterms:modified xsi:type="dcterms:W3CDTF">2025-04-17T01:53:47Z</dcterms:modified>
</cp:coreProperties>
</file>