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4" r:id="rId1"/>
  </p:sldMasterIdLst>
  <p:notesMasterIdLst>
    <p:notesMasterId r:id="rId21"/>
  </p:notesMasterIdLst>
  <p:sldIdLst>
    <p:sldId id="256" r:id="rId2"/>
    <p:sldId id="260" r:id="rId3"/>
    <p:sldId id="259" r:id="rId4"/>
    <p:sldId id="264" r:id="rId5"/>
    <p:sldId id="282" r:id="rId6"/>
    <p:sldId id="263" r:id="rId7"/>
    <p:sldId id="336" r:id="rId8"/>
    <p:sldId id="337" r:id="rId9"/>
    <p:sldId id="338" r:id="rId10"/>
    <p:sldId id="339" r:id="rId11"/>
    <p:sldId id="278" r:id="rId12"/>
    <p:sldId id="340" r:id="rId13"/>
    <p:sldId id="341" r:id="rId14"/>
    <p:sldId id="298" r:id="rId15"/>
    <p:sldId id="309" r:id="rId16"/>
    <p:sldId id="310" r:id="rId17"/>
    <p:sldId id="342" r:id="rId18"/>
    <p:sldId id="265" r:id="rId19"/>
    <p:sldId id="262" r:id="rId20"/>
  </p:sldIdLst>
  <p:sldSz cx="9144000" cy="5143500" type="screen16x9"/>
  <p:notesSz cx="6858000" cy="9144000"/>
  <p:embeddedFontLst>
    <p:embeddedFont>
      <p:font typeface="Coming Soon" panose="020B0604020202020204" charset="0"/>
      <p:regular r:id="rId22"/>
    </p:embeddedFont>
    <p:embeddedFont>
      <p:font typeface="Concert One" panose="020B0604020202020204" charset="0"/>
      <p:regular r:id="rId23"/>
    </p:embeddedFont>
    <p:embeddedFont>
      <p:font typeface="Roboto Mono" panose="020B0604020202020204" charset="0"/>
      <p:regular r:id="rId24"/>
      <p:bold r:id="rId25"/>
      <p:italic r:id="rId26"/>
      <p:boldItalic r:id="rId27"/>
    </p:embeddedFont>
    <p:embeddedFont>
      <p:font typeface="Roboto Mono Medium" panose="020B060402020202020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los Stalin Muñoz Abad" initials="CSMA" lastIdx="1" clrIdx="0">
    <p:extLst>
      <p:ext uri="{19B8F6BF-5375-455C-9EA6-DF929625EA0E}">
        <p15:presenceInfo xmlns:p15="http://schemas.microsoft.com/office/powerpoint/2012/main" userId="2c36be8235556ec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4A71BB-07CC-47D7-B239-57BAB354C548}">
  <a:tblStyle styleId="{E44A71BB-07CC-47D7-B239-57BAB354C54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6" autoAdjust="0"/>
    <p:restoredTop sz="94660"/>
  </p:normalViewPr>
  <p:slideViewPr>
    <p:cSldViewPr snapToGrid="0">
      <p:cViewPr varScale="1">
        <p:scale>
          <a:sx n="90" d="100"/>
          <a:sy n="90" d="100"/>
        </p:scale>
        <p:origin x="8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777e314435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777e314435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853034354b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853034354b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1209571f4d9_0_8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Google Shape;746;g1209571f4d9_0_8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20f6c89457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20f6c89457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20f6c89457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20f6c89457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987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20f6c89457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20f6c89457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1448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20f6c89457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20f6c89457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12789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7651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853034354b_0_24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853034354b_0_24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853034354b_0_24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853034354b_0_24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55604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853034354b_0_24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853034354b_0_24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23034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853034354b_0_247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853034354b_0_247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g853034354b_0_248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6" name="Google Shape;1316;g853034354b_0_248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g120f6c89457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3" name="Google Shape;1333;g120f6c89457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g120f6c89457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3" name="Google Shape;1333;g120f6c89457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19429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209571f4d9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1209571f4d9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-620881">
            <a:off x="1853551" y="40483"/>
            <a:ext cx="2068426" cy="1772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1047887" y="524012"/>
            <a:ext cx="7048226" cy="410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3925" y="2989525"/>
            <a:ext cx="1584774" cy="1852801"/>
          </a:xfrm>
          <a:prstGeom prst="rect">
            <a:avLst/>
          </a:prstGeom>
          <a:noFill/>
          <a:ln>
            <a:noFill/>
          </a:ln>
          <a:effectLst>
            <a:outerShdw blurRad="57150" dist="19050" dir="3300000" algn="bl" rotWithShape="0">
              <a:srgbClr val="000000">
                <a:alpha val="34000"/>
              </a:srgbClr>
            </a:outerShdw>
          </a:effectLst>
        </p:spPr>
      </p:pic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532100" y="1728423"/>
            <a:ext cx="6079800" cy="16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72763" y="3769325"/>
            <a:ext cx="1427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4151" y="447699"/>
            <a:ext cx="5395700" cy="42481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2673000" y="2550900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2937741" y="3307350"/>
            <a:ext cx="3268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 hasCustomPrompt="1"/>
          </p:nvPr>
        </p:nvSpPr>
        <p:spPr>
          <a:xfrm>
            <a:off x="3778200" y="140380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7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996375" y="1900525"/>
            <a:ext cx="2901600" cy="22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marL="914400" lvl="1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2pPr>
            <a:lvl3pPr marL="1371600" lvl="2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3pPr>
            <a:lvl4pPr marL="1828800" lvl="3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4pPr>
            <a:lvl5pPr marL="2286000" lvl="4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5pPr>
            <a:lvl6pPr marL="2743200" lvl="5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6pPr>
            <a:lvl7pPr marL="3200400" lvl="6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7pPr>
            <a:lvl8pPr marL="3657600" lvl="7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8pPr>
            <a:lvl9pPr marL="4114800" lvl="8" indent="-3302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>
            <a:spLocks noGrp="1"/>
          </p:cNvSpPr>
          <p:nvPr>
            <p:ph type="pic" idx="2"/>
          </p:nvPr>
        </p:nvSpPr>
        <p:spPr>
          <a:xfrm>
            <a:off x="-55500" y="0"/>
            <a:ext cx="9255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 rot="-877333" flipH="1">
            <a:off x="641615" y="1013164"/>
            <a:ext cx="2155721" cy="15108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26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9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1629950" y="3828100"/>
            <a:ext cx="2332500" cy="6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ncert One"/>
              <a:buNone/>
              <a:defRPr sz="1600">
                <a:latin typeface="Concert One"/>
                <a:ea typeface="Concert One"/>
                <a:cs typeface="Concert One"/>
                <a:sym typeface="Concert On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5044725" y="539500"/>
            <a:ext cx="3224400" cy="40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0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0"/>
          <p:cNvSpPr txBox="1">
            <a:spLocks noGrp="1"/>
          </p:cNvSpPr>
          <p:nvPr>
            <p:ph type="title"/>
          </p:nvPr>
        </p:nvSpPr>
        <p:spPr>
          <a:xfrm>
            <a:off x="1002325" y="711173"/>
            <a:ext cx="2403900" cy="138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1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1781550" y="711175"/>
            <a:ext cx="5933700" cy="6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SECTION_TITLE_AND_DESCRIPTION_2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3"/>
          <p:cNvSpPr txBox="1">
            <a:spLocks noGrp="1"/>
          </p:cNvSpPr>
          <p:nvPr>
            <p:ph type="body" idx="1"/>
          </p:nvPr>
        </p:nvSpPr>
        <p:spPr>
          <a:xfrm>
            <a:off x="948000" y="2519950"/>
            <a:ext cx="3224400" cy="12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3"/>
          <p:cNvSpPr txBox="1">
            <a:spLocks noGrp="1"/>
          </p:cNvSpPr>
          <p:nvPr>
            <p:ph type="title"/>
          </p:nvPr>
        </p:nvSpPr>
        <p:spPr>
          <a:xfrm>
            <a:off x="948000" y="1218000"/>
            <a:ext cx="2755800" cy="12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SECTION_TITLE_AND_DESCRIPTION_1_1_1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6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6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650175" y="46500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6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1262550" y="46500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6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6"/>
          <p:cNvSpPr txBox="1">
            <a:spLocks noGrp="1"/>
          </p:cNvSpPr>
          <p:nvPr>
            <p:ph type="title"/>
          </p:nvPr>
        </p:nvSpPr>
        <p:spPr>
          <a:xfrm>
            <a:off x="1922400" y="3538630"/>
            <a:ext cx="2140200" cy="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onymous Pro"/>
              <a:buNone/>
              <a:defRPr sz="1600" b="0">
                <a:solidFill>
                  <a:schemeClr val="dk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ubTitle" idx="1"/>
          </p:nvPr>
        </p:nvSpPr>
        <p:spPr>
          <a:xfrm>
            <a:off x="1922400" y="1269487"/>
            <a:ext cx="3439500" cy="21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2400" b="1"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SECTION_TITLE_AND_DESCRIPTION_1_1_1_1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7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7"/>
          <p:cNvSpPr txBox="1">
            <a:spLocks noGrp="1"/>
          </p:cNvSpPr>
          <p:nvPr>
            <p:ph type="title"/>
          </p:nvPr>
        </p:nvSpPr>
        <p:spPr>
          <a:xfrm>
            <a:off x="5230400" y="3321638"/>
            <a:ext cx="2797500" cy="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onymous Pro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subTitle" idx="1"/>
          </p:nvPr>
        </p:nvSpPr>
        <p:spPr>
          <a:xfrm>
            <a:off x="4909400" y="1218188"/>
            <a:ext cx="3439500" cy="20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21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1">
  <p:cSld name="CAPTION_ONLY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4"/>
          <p:cNvSpPr txBox="1">
            <a:spLocks noGrp="1"/>
          </p:cNvSpPr>
          <p:nvPr>
            <p:ph type="title"/>
          </p:nvPr>
        </p:nvSpPr>
        <p:spPr>
          <a:xfrm>
            <a:off x="907470" y="2765032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226" name="Google Shape;226;p34"/>
          <p:cNvSpPr txBox="1">
            <a:spLocks noGrp="1"/>
          </p:cNvSpPr>
          <p:nvPr>
            <p:ph type="subTitle" idx="1"/>
          </p:nvPr>
        </p:nvSpPr>
        <p:spPr>
          <a:xfrm>
            <a:off x="1137850" y="3229817"/>
            <a:ext cx="2457000" cy="11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7" name="Google Shape;227;p34"/>
          <p:cNvSpPr txBox="1">
            <a:spLocks noGrp="1"/>
          </p:cNvSpPr>
          <p:nvPr>
            <p:ph type="title" idx="2"/>
          </p:nvPr>
        </p:nvSpPr>
        <p:spPr>
          <a:xfrm>
            <a:off x="5318730" y="2765032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228" name="Google Shape;228;p34"/>
          <p:cNvSpPr txBox="1">
            <a:spLocks noGrp="1"/>
          </p:cNvSpPr>
          <p:nvPr>
            <p:ph type="subTitle" idx="3"/>
          </p:nvPr>
        </p:nvSpPr>
        <p:spPr>
          <a:xfrm>
            <a:off x="5549120" y="3229817"/>
            <a:ext cx="2457000" cy="11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BIG_NUMBER_1_1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37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7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7"/>
          <p:cNvSpPr txBox="1">
            <a:spLocks noGrp="1"/>
          </p:cNvSpPr>
          <p:nvPr>
            <p:ph type="title"/>
          </p:nvPr>
        </p:nvSpPr>
        <p:spPr>
          <a:xfrm>
            <a:off x="1761575" y="711175"/>
            <a:ext cx="562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41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APTION_ONLY_1_1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2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SECTION_TITLE_AND_DESCRIPTION_1_1_3_1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4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IG_NUMBER_1_1_2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4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4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249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Roboto Mono Medium"/>
              <a:buChar char="●"/>
              <a:defRPr sz="1800"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○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■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●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○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■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●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○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Roboto Mono Medium"/>
              <a:buChar char="■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4" r:id="rId4"/>
    <p:sldLayoutId id="2147483655" r:id="rId5"/>
    <p:sldLayoutId id="2147483656" r:id="rId6"/>
    <p:sldLayoutId id="2147483658" r:id="rId7"/>
    <p:sldLayoutId id="2147483667" r:id="rId8"/>
    <p:sldLayoutId id="2147483669" r:id="rId9"/>
    <p:sldLayoutId id="2147483672" r:id="rId10"/>
    <p:sldLayoutId id="2147483673" r:id="rId11"/>
    <p:sldLayoutId id="2147483680" r:id="rId12"/>
    <p:sldLayoutId id="2147483683" r:id="rId13"/>
    <p:sldLayoutId id="2147483687" r:id="rId14"/>
    <p:sldLayoutId id="2147483688" r:id="rId15"/>
    <p:sldLayoutId id="2147483689" r:id="rId16"/>
    <p:sldLayoutId id="2147483690" r:id="rId17"/>
  </p:sldLayoutIdLst>
  <mc:AlternateContent xmlns:mc="http://schemas.openxmlformats.org/markup-compatibility/2006" xmlns:p14="http://schemas.microsoft.com/office/powerpoint/2010/main">
    <mc:Choice Requires="p14">
      <p:transition spd="slow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2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jpg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microsoft.com/office/2007/relationships/hdphoto" Target="../media/hdphoto5.wdp"/><Relationship Id="rId5" Type="http://schemas.openxmlformats.org/officeDocument/2006/relationships/image" Target="../media/image33.png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png"/><Relationship Id="rId5" Type="http://schemas.microsoft.com/office/2007/relationships/hdphoto" Target="../media/hdphoto5.wdp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mqDiyf-FoQ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0"/>
          <p:cNvSpPr txBox="1">
            <a:spLocks noGrp="1"/>
          </p:cNvSpPr>
          <p:nvPr>
            <p:ph type="ctrTitle"/>
          </p:nvPr>
        </p:nvSpPr>
        <p:spPr>
          <a:xfrm>
            <a:off x="1532100" y="1077911"/>
            <a:ext cx="6079800" cy="16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EL ENSAYO ACADÉMICO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315" name="Google Shape;315;p50"/>
          <p:cNvSpPr txBox="1">
            <a:spLocks noGrp="1"/>
          </p:cNvSpPr>
          <p:nvPr>
            <p:ph type="subTitle" idx="1"/>
          </p:nvPr>
        </p:nvSpPr>
        <p:spPr>
          <a:xfrm>
            <a:off x="1532100" y="3617561"/>
            <a:ext cx="1657917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Elaborado por: </a:t>
            </a:r>
            <a:r>
              <a:rPr lang="en" dirty="0"/>
              <a:t>Lcdo. Carlos Muñoz Abad</a:t>
            </a:r>
            <a:endParaRPr b="0" dirty="0"/>
          </a:p>
        </p:txBody>
      </p:sp>
      <p:sp>
        <p:nvSpPr>
          <p:cNvPr id="316" name="Google Shape;316;p50"/>
          <p:cNvSpPr/>
          <p:nvPr/>
        </p:nvSpPr>
        <p:spPr>
          <a:xfrm>
            <a:off x="2640700" y="2929265"/>
            <a:ext cx="617075" cy="15875"/>
          </a:xfrm>
          <a:custGeom>
            <a:avLst/>
            <a:gdLst/>
            <a:ahLst/>
            <a:cxnLst/>
            <a:rect l="l" t="t" r="r" b="b"/>
            <a:pathLst>
              <a:path w="24683" h="635" extrusionOk="0">
                <a:moveTo>
                  <a:pt x="0" y="635"/>
                </a:moveTo>
                <a:cubicBezTo>
                  <a:pt x="8115" y="-719"/>
                  <a:pt x="16455" y="635"/>
                  <a:pt x="24683" y="635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7" name="Google Shape;317;p50"/>
          <p:cNvSpPr/>
          <p:nvPr/>
        </p:nvSpPr>
        <p:spPr>
          <a:xfrm>
            <a:off x="5822625" y="2886561"/>
            <a:ext cx="613650" cy="13775"/>
          </a:xfrm>
          <a:custGeom>
            <a:avLst/>
            <a:gdLst/>
            <a:ahLst/>
            <a:cxnLst/>
            <a:rect l="l" t="t" r="r" b="b"/>
            <a:pathLst>
              <a:path w="24546" h="551" extrusionOk="0">
                <a:moveTo>
                  <a:pt x="0" y="551"/>
                </a:moveTo>
                <a:cubicBezTo>
                  <a:pt x="8133" y="-353"/>
                  <a:pt x="16363" y="137"/>
                  <a:pt x="24546" y="137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" name="Google Shape;318;p50"/>
          <p:cNvSpPr/>
          <p:nvPr/>
        </p:nvSpPr>
        <p:spPr>
          <a:xfrm>
            <a:off x="1864633" y="4639415"/>
            <a:ext cx="992850" cy="102600"/>
          </a:xfrm>
          <a:custGeom>
            <a:avLst/>
            <a:gdLst/>
            <a:ahLst/>
            <a:cxnLst/>
            <a:rect l="l" t="t" r="r" b="b"/>
            <a:pathLst>
              <a:path w="39714" h="4104" extrusionOk="0">
                <a:moveTo>
                  <a:pt x="0" y="4104"/>
                </a:moveTo>
                <a:cubicBezTo>
                  <a:pt x="11382" y="-2730"/>
                  <a:pt x="26437" y="1070"/>
                  <a:pt x="39714" y="1070"/>
                </a:cubicBezTo>
              </a:path>
            </a:pathLst>
          </a:cu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319" name="Google Shape;319;p50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>
            <a:off x="6539175" y="3603223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50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>
            <a:off x="6539175" y="3055100"/>
            <a:ext cx="2036850" cy="846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4"/>
          <p:cNvSpPr txBox="1">
            <a:spLocks noGrp="1"/>
          </p:cNvSpPr>
          <p:nvPr>
            <p:ph type="body" idx="1"/>
          </p:nvPr>
        </p:nvSpPr>
        <p:spPr>
          <a:xfrm>
            <a:off x="517782" y="1631189"/>
            <a:ext cx="4032341" cy="26933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s-EC" dirty="0">
                <a:solidFill>
                  <a:schemeClr val="tx1"/>
                </a:solidFill>
                <a:latin typeface="+mj-lt"/>
              </a:rPr>
              <a:t>El ensayo académico es un tipo de composición escrita en prosa que de forma breve, analiza, interpreta o evalúa un tema (Gamboa, 1). En otras palabras, intenta resolver un problema por medio de argumentos</a:t>
            </a:r>
            <a:r>
              <a:rPr lang="es-EC" sz="1800" dirty="0">
                <a:solidFill>
                  <a:schemeClr val="tx1"/>
                </a:solidFill>
                <a:latin typeface="+mj-lt"/>
              </a:rPr>
              <a:t>. </a:t>
            </a:r>
            <a:endParaRPr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9" name="Google Shape;359;p54"/>
          <p:cNvSpPr txBox="1">
            <a:spLocks noGrp="1"/>
          </p:cNvSpPr>
          <p:nvPr>
            <p:ph type="title"/>
          </p:nvPr>
        </p:nvSpPr>
        <p:spPr>
          <a:xfrm>
            <a:off x="787172" y="76479"/>
            <a:ext cx="3493562" cy="12251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dirty="0"/>
            </a:br>
            <a:r>
              <a:rPr lang="en" dirty="0"/>
              <a:t>Qué es un ensayo académico?</a:t>
            </a:r>
            <a:endParaRPr dirty="0"/>
          </a:p>
        </p:txBody>
      </p:sp>
      <p:pic>
        <p:nvPicPr>
          <p:cNvPr id="360" name="Google Shape;360;p54"/>
          <p:cNvPicPr preferRelativeResize="0"/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 rot="10800000">
            <a:off x="2538790" y="1193574"/>
            <a:ext cx="1918825" cy="2162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54"/>
          <p:cNvSpPr/>
          <p:nvPr/>
        </p:nvSpPr>
        <p:spPr>
          <a:xfrm rot="-391042">
            <a:off x="5966325" y="3332036"/>
            <a:ext cx="1101258" cy="649000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0" y="15402"/>
                </a:moveTo>
                <a:lnTo>
                  <a:pt x="40035" y="0"/>
                </a:lnTo>
                <a:cubicBezTo>
                  <a:pt x="40035" y="0"/>
                  <a:pt x="39175" y="1442"/>
                  <a:pt x="39491" y="2221"/>
                </a:cubicBezTo>
                <a:cubicBezTo>
                  <a:pt x="39806" y="2993"/>
                  <a:pt x="41434" y="3418"/>
                  <a:pt x="41434" y="3418"/>
                </a:cubicBezTo>
                <a:cubicBezTo>
                  <a:pt x="41434" y="3418"/>
                  <a:pt x="40574" y="5040"/>
                  <a:pt x="41047" y="5753"/>
                </a:cubicBezTo>
                <a:cubicBezTo>
                  <a:pt x="41521" y="6466"/>
                  <a:pt x="42609" y="7168"/>
                  <a:pt x="42609" y="7168"/>
                </a:cubicBezTo>
                <a:cubicBezTo>
                  <a:pt x="42609" y="7168"/>
                  <a:pt x="41510" y="9791"/>
                  <a:pt x="44051" y="10684"/>
                </a:cubicBezTo>
                <a:lnTo>
                  <a:pt x="4327" y="25960"/>
                </a:lnTo>
                <a:cubicBezTo>
                  <a:pt x="4327" y="25960"/>
                  <a:pt x="4958" y="24252"/>
                  <a:pt x="4703" y="23631"/>
                </a:cubicBezTo>
                <a:cubicBezTo>
                  <a:pt x="4447" y="23011"/>
                  <a:pt x="2885" y="22439"/>
                  <a:pt x="2885" y="22439"/>
                </a:cubicBezTo>
                <a:cubicBezTo>
                  <a:pt x="2885" y="22439"/>
                  <a:pt x="3767" y="20752"/>
                  <a:pt x="3380" y="19816"/>
                </a:cubicBezTo>
                <a:cubicBezTo>
                  <a:pt x="2999" y="18885"/>
                  <a:pt x="1524" y="18526"/>
                  <a:pt x="1524" y="18526"/>
                </a:cubicBezTo>
                <a:cubicBezTo>
                  <a:pt x="1524" y="18526"/>
                  <a:pt x="2237" y="17514"/>
                  <a:pt x="1873" y="16638"/>
                </a:cubicBezTo>
                <a:cubicBezTo>
                  <a:pt x="1513" y="15761"/>
                  <a:pt x="0" y="15402"/>
                  <a:pt x="0" y="15402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3" name="Google Shape;363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1820" y="1351834"/>
            <a:ext cx="2312684" cy="186093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64" name="Google Shape;364;p54"/>
          <p:cNvSpPr/>
          <p:nvPr/>
        </p:nvSpPr>
        <p:spPr>
          <a:xfrm rot="-2148808">
            <a:off x="5630039" y="921272"/>
            <a:ext cx="647414" cy="266322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365" name="Google Shape;365;p54"/>
          <p:cNvSpPr/>
          <p:nvPr/>
        </p:nvSpPr>
        <p:spPr>
          <a:xfrm>
            <a:off x="7449875" y="667848"/>
            <a:ext cx="504629" cy="656495"/>
          </a:xfrm>
          <a:custGeom>
            <a:avLst/>
            <a:gdLst/>
            <a:ahLst/>
            <a:cxnLst/>
            <a:rect l="l" t="t" r="r" b="b"/>
            <a:pathLst>
              <a:path w="28231" h="36727" extrusionOk="0">
                <a:moveTo>
                  <a:pt x="9835" y="1"/>
                </a:moveTo>
                <a:cubicBezTo>
                  <a:pt x="9835" y="1"/>
                  <a:pt x="9694" y="1552"/>
                  <a:pt x="8877" y="2031"/>
                </a:cubicBezTo>
                <a:cubicBezTo>
                  <a:pt x="8631" y="2175"/>
                  <a:pt x="8359" y="2226"/>
                  <a:pt x="8099" y="2226"/>
                </a:cubicBezTo>
                <a:cubicBezTo>
                  <a:pt x="7495" y="2226"/>
                  <a:pt x="6956" y="1955"/>
                  <a:pt x="6956" y="1955"/>
                </a:cubicBezTo>
                <a:cubicBezTo>
                  <a:pt x="6956" y="1955"/>
                  <a:pt x="6815" y="3468"/>
                  <a:pt x="5944" y="3979"/>
                </a:cubicBezTo>
                <a:cubicBezTo>
                  <a:pt x="5694" y="4127"/>
                  <a:pt x="5367" y="4179"/>
                  <a:pt x="5027" y="4179"/>
                </a:cubicBezTo>
                <a:cubicBezTo>
                  <a:pt x="4189" y="4179"/>
                  <a:pt x="3277" y="3860"/>
                  <a:pt x="3277" y="3860"/>
                </a:cubicBezTo>
                <a:cubicBezTo>
                  <a:pt x="3277" y="3860"/>
                  <a:pt x="2940" y="5492"/>
                  <a:pt x="2363" y="5830"/>
                </a:cubicBezTo>
                <a:cubicBezTo>
                  <a:pt x="2184" y="5936"/>
                  <a:pt x="1888" y="5973"/>
                  <a:pt x="1566" y="5973"/>
                </a:cubicBezTo>
                <a:cubicBezTo>
                  <a:pt x="850" y="5973"/>
                  <a:pt x="1" y="5792"/>
                  <a:pt x="1" y="5792"/>
                </a:cubicBezTo>
                <a:lnTo>
                  <a:pt x="1" y="5792"/>
                </a:lnTo>
                <a:lnTo>
                  <a:pt x="18233" y="36726"/>
                </a:lnTo>
                <a:cubicBezTo>
                  <a:pt x="18569" y="35013"/>
                  <a:pt x="19849" y="34712"/>
                  <a:pt x="20707" y="34712"/>
                </a:cubicBezTo>
                <a:cubicBezTo>
                  <a:pt x="21170" y="34712"/>
                  <a:pt x="21509" y="34800"/>
                  <a:pt x="21509" y="34800"/>
                </a:cubicBezTo>
                <a:cubicBezTo>
                  <a:pt x="21509" y="34800"/>
                  <a:pt x="22048" y="33624"/>
                  <a:pt x="22685" y="33053"/>
                </a:cubicBezTo>
                <a:cubicBezTo>
                  <a:pt x="22886" y="32873"/>
                  <a:pt x="23195" y="32811"/>
                  <a:pt x="23525" y="32811"/>
                </a:cubicBezTo>
                <a:cubicBezTo>
                  <a:pt x="24241" y="32811"/>
                  <a:pt x="25052" y="33102"/>
                  <a:pt x="25052" y="33102"/>
                </a:cubicBezTo>
                <a:cubicBezTo>
                  <a:pt x="25052" y="33102"/>
                  <a:pt x="25237" y="31431"/>
                  <a:pt x="25961" y="31006"/>
                </a:cubicBezTo>
                <a:cubicBezTo>
                  <a:pt x="26140" y="30901"/>
                  <a:pt x="26369" y="30861"/>
                  <a:pt x="26614" y="30861"/>
                </a:cubicBezTo>
                <a:cubicBezTo>
                  <a:pt x="27354" y="30861"/>
                  <a:pt x="28231" y="31224"/>
                  <a:pt x="28231" y="31224"/>
                </a:cubicBezTo>
                <a:lnTo>
                  <a:pt x="9835" y="1"/>
                </a:ln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pic>
        <p:nvPicPr>
          <p:cNvPr id="366" name="Google Shape;366;p54"/>
          <p:cNvPicPr preferRelativeResize="0"/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 rot="6023610" flipH="1">
            <a:off x="4347938" y="2359935"/>
            <a:ext cx="1579416" cy="716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53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823925" y="1324475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53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53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53"/>
          <p:cNvSpPr txBox="1">
            <a:spLocks noGrp="1"/>
          </p:cNvSpPr>
          <p:nvPr>
            <p:ph type="title"/>
          </p:nvPr>
        </p:nvSpPr>
        <p:spPr>
          <a:xfrm>
            <a:off x="2673000" y="2550900"/>
            <a:ext cx="4211894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CARACTERÍSTICAS DEL ENSAYO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8"/>
          <p:cNvSpPr txBox="1">
            <a:spLocks noGrp="1"/>
          </p:cNvSpPr>
          <p:nvPr>
            <p:ph type="body" idx="2"/>
          </p:nvPr>
        </p:nvSpPr>
        <p:spPr>
          <a:xfrm>
            <a:off x="5044725" y="539500"/>
            <a:ext cx="3224400" cy="40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dirty="0">
                <a:latin typeface="+mj-lt"/>
              </a:rPr>
              <a:t>Todo ensayo hace uso de un lenguaje formal.</a:t>
            </a:r>
            <a:br>
              <a:rPr lang="en" dirty="0">
                <a:latin typeface="+mj-lt"/>
              </a:rPr>
            </a:br>
            <a:endParaRPr dirty="0">
              <a:latin typeface="+mj-lt"/>
            </a:endParaRPr>
          </a:p>
          <a:p>
            <a:pPr lvl="0"/>
            <a:r>
              <a:rPr lang="es-EC" dirty="0">
                <a:latin typeface="+mj-lt"/>
              </a:rPr>
              <a:t>Se escribe en tercera persona del plural o con voz neutra.</a:t>
            </a:r>
            <a:br>
              <a:rPr lang="en" dirty="0">
                <a:latin typeface="+mj-lt"/>
              </a:rPr>
            </a:br>
            <a:endParaRPr dirty="0">
              <a:latin typeface="+mj-lt"/>
            </a:endParaRPr>
          </a:p>
          <a:p>
            <a:pPr lvl="0"/>
            <a:r>
              <a:rPr lang="es-EC" dirty="0">
                <a:latin typeface="+mj-lt"/>
              </a:rPr>
              <a:t>Posee un contenido relevante y bien documentado.</a:t>
            </a:r>
          </a:p>
          <a:p>
            <a:pPr lvl="0"/>
            <a:endParaRPr lang="es-EC" dirty="0">
              <a:latin typeface="+mj-lt"/>
            </a:endParaRPr>
          </a:p>
          <a:p>
            <a:pPr lvl="0"/>
            <a:r>
              <a:rPr lang="es-EC" dirty="0">
                <a:latin typeface="+mj-lt"/>
              </a:rPr>
              <a:t>Muestra una opinión propia pero justificada con otras fuentes.</a:t>
            </a:r>
            <a:br>
              <a:rPr lang="en" dirty="0">
                <a:latin typeface="+mj-lt"/>
              </a:rPr>
            </a:br>
            <a:endParaRPr dirty="0">
              <a:latin typeface="+mj-lt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6480824-A78A-472A-A778-74ABA5B01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9031" y="1065679"/>
            <a:ext cx="3012141" cy="3012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76"/>
          <p:cNvSpPr txBox="1">
            <a:spLocks noGrp="1"/>
          </p:cNvSpPr>
          <p:nvPr>
            <p:ph type="title"/>
          </p:nvPr>
        </p:nvSpPr>
        <p:spPr>
          <a:xfrm>
            <a:off x="1761575" y="711175"/>
            <a:ext cx="562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Estructura </a:t>
            </a:r>
            <a:endParaRPr sz="4000" dirty="0"/>
          </a:p>
        </p:txBody>
      </p:sp>
      <p:sp>
        <p:nvSpPr>
          <p:cNvPr id="751" name="Google Shape;751;p76"/>
          <p:cNvSpPr/>
          <p:nvPr/>
        </p:nvSpPr>
        <p:spPr>
          <a:xfrm>
            <a:off x="4587741" y="1692746"/>
            <a:ext cx="407480" cy="260977"/>
          </a:xfrm>
          <a:custGeom>
            <a:avLst/>
            <a:gdLst/>
            <a:ahLst/>
            <a:cxnLst/>
            <a:rect l="l" t="t" r="r" b="b"/>
            <a:pathLst>
              <a:path w="10551" h="6758" extrusionOk="0">
                <a:moveTo>
                  <a:pt x="1167" y="3573"/>
                </a:moveTo>
                <a:cubicBezTo>
                  <a:pt x="1453" y="3573"/>
                  <a:pt x="1739" y="3596"/>
                  <a:pt x="2001" y="3596"/>
                </a:cubicBezTo>
                <a:cubicBezTo>
                  <a:pt x="2025" y="4049"/>
                  <a:pt x="2072" y="4525"/>
                  <a:pt x="2072" y="5002"/>
                </a:cubicBezTo>
                <a:cubicBezTo>
                  <a:pt x="1715" y="4549"/>
                  <a:pt x="1429" y="4073"/>
                  <a:pt x="1167" y="3573"/>
                </a:cubicBezTo>
                <a:close/>
                <a:moveTo>
                  <a:pt x="8212" y="923"/>
                </a:moveTo>
                <a:cubicBezTo>
                  <a:pt x="8677" y="923"/>
                  <a:pt x="9193" y="1015"/>
                  <a:pt x="9574" y="1096"/>
                </a:cubicBezTo>
                <a:cubicBezTo>
                  <a:pt x="9431" y="2668"/>
                  <a:pt x="8979" y="4239"/>
                  <a:pt x="8621" y="5787"/>
                </a:cubicBezTo>
                <a:cubicBezTo>
                  <a:pt x="7478" y="5802"/>
                  <a:pt x="6344" y="5825"/>
                  <a:pt x="5208" y="5825"/>
                </a:cubicBezTo>
                <a:cubicBezTo>
                  <a:pt x="4474" y="5825"/>
                  <a:pt x="3739" y="5815"/>
                  <a:pt x="3001" y="5787"/>
                </a:cubicBezTo>
                <a:cubicBezTo>
                  <a:pt x="3025" y="4740"/>
                  <a:pt x="2906" y="3716"/>
                  <a:pt x="2906" y="2668"/>
                </a:cubicBezTo>
                <a:lnTo>
                  <a:pt x="2906" y="2668"/>
                </a:lnTo>
                <a:cubicBezTo>
                  <a:pt x="3298" y="2686"/>
                  <a:pt x="3703" y="2710"/>
                  <a:pt x="4106" y="2710"/>
                </a:cubicBezTo>
                <a:cubicBezTo>
                  <a:pt x="4782" y="2710"/>
                  <a:pt x="5453" y="2641"/>
                  <a:pt x="6049" y="2358"/>
                </a:cubicBezTo>
                <a:cubicBezTo>
                  <a:pt x="6526" y="2191"/>
                  <a:pt x="6907" y="1810"/>
                  <a:pt x="7121" y="1358"/>
                </a:cubicBezTo>
                <a:cubicBezTo>
                  <a:pt x="7280" y="1027"/>
                  <a:pt x="7718" y="923"/>
                  <a:pt x="8212" y="923"/>
                </a:cubicBezTo>
                <a:close/>
                <a:moveTo>
                  <a:pt x="8252" y="1"/>
                </a:moveTo>
                <a:cubicBezTo>
                  <a:pt x="7442" y="1"/>
                  <a:pt x="6680" y="203"/>
                  <a:pt x="6335" y="905"/>
                </a:cubicBezTo>
                <a:cubicBezTo>
                  <a:pt x="5952" y="1672"/>
                  <a:pt x="4994" y="1818"/>
                  <a:pt x="4048" y="1818"/>
                </a:cubicBezTo>
                <a:cubicBezTo>
                  <a:pt x="3466" y="1818"/>
                  <a:pt x="2889" y="1763"/>
                  <a:pt x="2453" y="1763"/>
                </a:cubicBezTo>
                <a:cubicBezTo>
                  <a:pt x="2436" y="1760"/>
                  <a:pt x="2419" y="1759"/>
                  <a:pt x="2403" y="1759"/>
                </a:cubicBezTo>
                <a:cubicBezTo>
                  <a:pt x="2258" y="1759"/>
                  <a:pt x="2134" y="1849"/>
                  <a:pt x="2049" y="1977"/>
                </a:cubicBezTo>
                <a:cubicBezTo>
                  <a:pt x="2001" y="2049"/>
                  <a:pt x="1977" y="2120"/>
                  <a:pt x="1977" y="2215"/>
                </a:cubicBezTo>
                <a:lnTo>
                  <a:pt x="1977" y="2668"/>
                </a:lnTo>
                <a:cubicBezTo>
                  <a:pt x="1846" y="2662"/>
                  <a:pt x="1715" y="2659"/>
                  <a:pt x="1584" y="2659"/>
                </a:cubicBezTo>
                <a:cubicBezTo>
                  <a:pt x="1191" y="2659"/>
                  <a:pt x="798" y="2686"/>
                  <a:pt x="405" y="2739"/>
                </a:cubicBezTo>
                <a:cubicBezTo>
                  <a:pt x="143" y="2811"/>
                  <a:pt x="0" y="3073"/>
                  <a:pt x="72" y="3311"/>
                </a:cubicBezTo>
                <a:cubicBezTo>
                  <a:pt x="477" y="4501"/>
                  <a:pt x="1286" y="5430"/>
                  <a:pt x="2025" y="6407"/>
                </a:cubicBezTo>
                <a:cubicBezTo>
                  <a:pt x="2072" y="6478"/>
                  <a:pt x="2144" y="6526"/>
                  <a:pt x="2215" y="6549"/>
                </a:cubicBezTo>
                <a:cubicBezTo>
                  <a:pt x="2287" y="6645"/>
                  <a:pt x="2406" y="6692"/>
                  <a:pt x="2525" y="6692"/>
                </a:cubicBezTo>
                <a:cubicBezTo>
                  <a:pt x="3392" y="6741"/>
                  <a:pt x="4263" y="6758"/>
                  <a:pt x="5135" y="6758"/>
                </a:cubicBezTo>
                <a:cubicBezTo>
                  <a:pt x="6418" y="6758"/>
                  <a:pt x="7702" y="6721"/>
                  <a:pt x="8979" y="6692"/>
                </a:cubicBezTo>
                <a:cubicBezTo>
                  <a:pt x="9193" y="6692"/>
                  <a:pt x="9360" y="6549"/>
                  <a:pt x="9431" y="6359"/>
                </a:cubicBezTo>
                <a:cubicBezTo>
                  <a:pt x="9860" y="4525"/>
                  <a:pt x="10407" y="2620"/>
                  <a:pt x="10550" y="715"/>
                </a:cubicBezTo>
                <a:cubicBezTo>
                  <a:pt x="10550" y="501"/>
                  <a:pt x="10407" y="334"/>
                  <a:pt x="10217" y="262"/>
                </a:cubicBezTo>
                <a:cubicBezTo>
                  <a:pt x="9687" y="152"/>
                  <a:pt x="8952" y="1"/>
                  <a:pt x="825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2" name="Google Shape;752;p76"/>
          <p:cNvSpPr/>
          <p:nvPr/>
        </p:nvSpPr>
        <p:spPr>
          <a:xfrm>
            <a:off x="2108663" y="1646715"/>
            <a:ext cx="383407" cy="353028"/>
          </a:xfrm>
          <a:custGeom>
            <a:avLst/>
            <a:gdLst/>
            <a:ahLst/>
            <a:cxnLst/>
            <a:rect l="l" t="t" r="r" b="b"/>
            <a:pathLst>
              <a:path w="9384" h="8641" extrusionOk="0">
                <a:moveTo>
                  <a:pt x="2668" y="810"/>
                </a:moveTo>
                <a:lnTo>
                  <a:pt x="2668" y="810"/>
                </a:lnTo>
                <a:cubicBezTo>
                  <a:pt x="3382" y="881"/>
                  <a:pt x="4097" y="976"/>
                  <a:pt x="4811" y="1119"/>
                </a:cubicBezTo>
                <a:cubicBezTo>
                  <a:pt x="5740" y="1310"/>
                  <a:pt x="6716" y="1500"/>
                  <a:pt x="7621" y="1786"/>
                </a:cubicBezTo>
                <a:cubicBezTo>
                  <a:pt x="7002" y="1929"/>
                  <a:pt x="6359" y="2120"/>
                  <a:pt x="5978" y="2596"/>
                </a:cubicBezTo>
                <a:lnTo>
                  <a:pt x="5954" y="2596"/>
                </a:lnTo>
                <a:cubicBezTo>
                  <a:pt x="5145" y="2120"/>
                  <a:pt x="4287" y="1715"/>
                  <a:pt x="3478" y="1238"/>
                </a:cubicBezTo>
                <a:cubicBezTo>
                  <a:pt x="3216" y="1095"/>
                  <a:pt x="2954" y="953"/>
                  <a:pt x="2668" y="810"/>
                </a:cubicBezTo>
                <a:close/>
                <a:moveTo>
                  <a:pt x="1191" y="953"/>
                </a:moveTo>
                <a:lnTo>
                  <a:pt x="1191" y="953"/>
                </a:lnTo>
                <a:cubicBezTo>
                  <a:pt x="1858" y="1215"/>
                  <a:pt x="2501" y="1500"/>
                  <a:pt x="3120" y="1834"/>
                </a:cubicBezTo>
                <a:cubicBezTo>
                  <a:pt x="4002" y="2310"/>
                  <a:pt x="4907" y="2786"/>
                  <a:pt x="5740" y="3286"/>
                </a:cubicBezTo>
                <a:cubicBezTo>
                  <a:pt x="5692" y="4191"/>
                  <a:pt x="5740" y="5144"/>
                  <a:pt x="5621" y="6049"/>
                </a:cubicBezTo>
                <a:cubicBezTo>
                  <a:pt x="5288" y="5668"/>
                  <a:pt x="4930" y="5287"/>
                  <a:pt x="4597" y="4906"/>
                </a:cubicBezTo>
                <a:cubicBezTo>
                  <a:pt x="4597" y="4882"/>
                  <a:pt x="4573" y="4858"/>
                  <a:pt x="4549" y="4858"/>
                </a:cubicBezTo>
                <a:cubicBezTo>
                  <a:pt x="4526" y="4811"/>
                  <a:pt x="4502" y="4811"/>
                  <a:pt x="4478" y="4787"/>
                </a:cubicBezTo>
                <a:cubicBezTo>
                  <a:pt x="3216" y="3667"/>
                  <a:pt x="2287" y="2239"/>
                  <a:pt x="1191" y="953"/>
                </a:cubicBezTo>
                <a:close/>
                <a:moveTo>
                  <a:pt x="1025" y="1834"/>
                </a:moveTo>
                <a:lnTo>
                  <a:pt x="1025" y="1834"/>
                </a:lnTo>
                <a:cubicBezTo>
                  <a:pt x="1930" y="2953"/>
                  <a:pt x="2787" y="4144"/>
                  <a:pt x="3859" y="5144"/>
                </a:cubicBezTo>
                <a:cubicBezTo>
                  <a:pt x="3406" y="5787"/>
                  <a:pt x="3073" y="6501"/>
                  <a:pt x="2858" y="7263"/>
                </a:cubicBezTo>
                <a:cubicBezTo>
                  <a:pt x="2477" y="6335"/>
                  <a:pt x="2263" y="5358"/>
                  <a:pt x="1930" y="4430"/>
                </a:cubicBezTo>
                <a:cubicBezTo>
                  <a:pt x="1644" y="3548"/>
                  <a:pt x="1287" y="2691"/>
                  <a:pt x="1025" y="1834"/>
                </a:cubicBezTo>
                <a:close/>
                <a:moveTo>
                  <a:pt x="406" y="0"/>
                </a:moveTo>
                <a:cubicBezTo>
                  <a:pt x="263" y="0"/>
                  <a:pt x="144" y="71"/>
                  <a:pt x="96" y="214"/>
                </a:cubicBezTo>
                <a:cubicBezTo>
                  <a:pt x="72" y="238"/>
                  <a:pt x="25" y="286"/>
                  <a:pt x="25" y="333"/>
                </a:cubicBezTo>
                <a:cubicBezTo>
                  <a:pt x="1" y="333"/>
                  <a:pt x="1" y="357"/>
                  <a:pt x="25" y="357"/>
                </a:cubicBezTo>
                <a:cubicBezTo>
                  <a:pt x="1" y="381"/>
                  <a:pt x="1" y="381"/>
                  <a:pt x="25" y="405"/>
                </a:cubicBezTo>
                <a:cubicBezTo>
                  <a:pt x="1" y="405"/>
                  <a:pt x="1" y="405"/>
                  <a:pt x="25" y="429"/>
                </a:cubicBezTo>
                <a:cubicBezTo>
                  <a:pt x="1" y="429"/>
                  <a:pt x="1" y="453"/>
                  <a:pt x="25" y="476"/>
                </a:cubicBezTo>
                <a:lnTo>
                  <a:pt x="25" y="500"/>
                </a:lnTo>
                <a:lnTo>
                  <a:pt x="25" y="524"/>
                </a:lnTo>
                <a:cubicBezTo>
                  <a:pt x="1" y="548"/>
                  <a:pt x="1" y="548"/>
                  <a:pt x="25" y="548"/>
                </a:cubicBezTo>
                <a:cubicBezTo>
                  <a:pt x="310" y="2048"/>
                  <a:pt x="906" y="3453"/>
                  <a:pt x="1406" y="4906"/>
                </a:cubicBezTo>
                <a:cubicBezTo>
                  <a:pt x="1834" y="6097"/>
                  <a:pt x="2073" y="7359"/>
                  <a:pt x="2692" y="8478"/>
                </a:cubicBezTo>
                <a:cubicBezTo>
                  <a:pt x="2763" y="8589"/>
                  <a:pt x="2872" y="8640"/>
                  <a:pt x="2982" y="8640"/>
                </a:cubicBezTo>
                <a:cubicBezTo>
                  <a:pt x="3131" y="8640"/>
                  <a:pt x="3280" y="8547"/>
                  <a:pt x="3335" y="8383"/>
                </a:cubicBezTo>
                <a:cubicBezTo>
                  <a:pt x="3501" y="7406"/>
                  <a:pt x="3859" y="6501"/>
                  <a:pt x="4383" y="5668"/>
                </a:cubicBezTo>
                <a:cubicBezTo>
                  <a:pt x="4787" y="6144"/>
                  <a:pt x="5216" y="6597"/>
                  <a:pt x="5621" y="7097"/>
                </a:cubicBezTo>
                <a:cubicBezTo>
                  <a:pt x="5690" y="7165"/>
                  <a:pt x="5774" y="7197"/>
                  <a:pt x="5857" y="7197"/>
                </a:cubicBezTo>
                <a:cubicBezTo>
                  <a:pt x="6004" y="7197"/>
                  <a:pt x="6147" y="7098"/>
                  <a:pt x="6193" y="6930"/>
                </a:cubicBezTo>
                <a:cubicBezTo>
                  <a:pt x="6502" y="5692"/>
                  <a:pt x="6407" y="4406"/>
                  <a:pt x="6502" y="3120"/>
                </a:cubicBezTo>
                <a:cubicBezTo>
                  <a:pt x="6978" y="2429"/>
                  <a:pt x="8288" y="2429"/>
                  <a:pt x="9050" y="2239"/>
                </a:cubicBezTo>
                <a:cubicBezTo>
                  <a:pt x="9265" y="2143"/>
                  <a:pt x="9384" y="1715"/>
                  <a:pt x="9074" y="1596"/>
                </a:cubicBezTo>
                <a:cubicBezTo>
                  <a:pt x="7860" y="1072"/>
                  <a:pt x="6550" y="834"/>
                  <a:pt x="5288" y="524"/>
                </a:cubicBezTo>
                <a:cubicBezTo>
                  <a:pt x="4502" y="357"/>
                  <a:pt x="3716" y="262"/>
                  <a:pt x="2930" y="214"/>
                </a:cubicBezTo>
                <a:cubicBezTo>
                  <a:pt x="2096" y="143"/>
                  <a:pt x="1263" y="24"/>
                  <a:pt x="40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3" name="Google Shape;753;p76"/>
          <p:cNvGrpSpPr/>
          <p:nvPr/>
        </p:nvGrpSpPr>
        <p:grpSpPr>
          <a:xfrm>
            <a:off x="7066812" y="1636022"/>
            <a:ext cx="368701" cy="367136"/>
            <a:chOff x="6252450" y="2381750"/>
            <a:chExt cx="270825" cy="269675"/>
          </a:xfrm>
        </p:grpSpPr>
        <p:sp>
          <p:nvSpPr>
            <p:cNvPr id="754" name="Google Shape;754;p76"/>
            <p:cNvSpPr/>
            <p:nvPr/>
          </p:nvSpPr>
          <p:spPr>
            <a:xfrm>
              <a:off x="6252450" y="2381750"/>
              <a:ext cx="244725" cy="269675"/>
            </a:xfrm>
            <a:custGeom>
              <a:avLst/>
              <a:gdLst/>
              <a:ahLst/>
              <a:cxnLst/>
              <a:rect l="l" t="t" r="r" b="b"/>
              <a:pathLst>
                <a:path w="9789" h="10787" extrusionOk="0">
                  <a:moveTo>
                    <a:pt x="7729" y="913"/>
                  </a:moveTo>
                  <a:cubicBezTo>
                    <a:pt x="7963" y="913"/>
                    <a:pt x="8165" y="948"/>
                    <a:pt x="8241" y="1062"/>
                  </a:cubicBezTo>
                  <a:cubicBezTo>
                    <a:pt x="8646" y="1657"/>
                    <a:pt x="8527" y="2753"/>
                    <a:pt x="8527" y="3444"/>
                  </a:cubicBezTo>
                  <a:cubicBezTo>
                    <a:pt x="8503" y="4587"/>
                    <a:pt x="8407" y="5682"/>
                    <a:pt x="8503" y="6825"/>
                  </a:cubicBezTo>
                  <a:cubicBezTo>
                    <a:pt x="8574" y="7778"/>
                    <a:pt x="8741" y="8849"/>
                    <a:pt x="8503" y="9802"/>
                  </a:cubicBezTo>
                  <a:cubicBezTo>
                    <a:pt x="8499" y="9820"/>
                    <a:pt x="8445" y="9828"/>
                    <a:pt x="8354" y="9828"/>
                  </a:cubicBezTo>
                  <a:cubicBezTo>
                    <a:pt x="7842" y="9828"/>
                    <a:pt x="6177" y="9584"/>
                    <a:pt x="5955" y="9564"/>
                  </a:cubicBezTo>
                  <a:cubicBezTo>
                    <a:pt x="5861" y="9556"/>
                    <a:pt x="5767" y="9552"/>
                    <a:pt x="5672" y="9552"/>
                  </a:cubicBezTo>
                  <a:cubicBezTo>
                    <a:pt x="4990" y="9552"/>
                    <a:pt x="4253" y="9730"/>
                    <a:pt x="3558" y="9730"/>
                  </a:cubicBezTo>
                  <a:cubicBezTo>
                    <a:pt x="3181" y="9730"/>
                    <a:pt x="2816" y="9678"/>
                    <a:pt x="2478" y="9516"/>
                  </a:cubicBezTo>
                  <a:cubicBezTo>
                    <a:pt x="2049" y="9326"/>
                    <a:pt x="2168" y="8373"/>
                    <a:pt x="2239" y="7802"/>
                  </a:cubicBezTo>
                  <a:lnTo>
                    <a:pt x="2359" y="7802"/>
                  </a:lnTo>
                  <a:cubicBezTo>
                    <a:pt x="2380" y="7805"/>
                    <a:pt x="2401" y="7807"/>
                    <a:pt x="2422" y="7807"/>
                  </a:cubicBezTo>
                  <a:cubicBezTo>
                    <a:pt x="2805" y="7807"/>
                    <a:pt x="2955" y="7203"/>
                    <a:pt x="2525" y="7135"/>
                  </a:cubicBezTo>
                  <a:lnTo>
                    <a:pt x="2311" y="7111"/>
                  </a:lnTo>
                  <a:cubicBezTo>
                    <a:pt x="2335" y="6563"/>
                    <a:pt x="2311" y="6015"/>
                    <a:pt x="2311" y="5492"/>
                  </a:cubicBezTo>
                  <a:lnTo>
                    <a:pt x="2311" y="5087"/>
                  </a:lnTo>
                  <a:lnTo>
                    <a:pt x="2692" y="5087"/>
                  </a:lnTo>
                  <a:cubicBezTo>
                    <a:pt x="3144" y="5087"/>
                    <a:pt x="3144" y="4420"/>
                    <a:pt x="2692" y="4420"/>
                  </a:cubicBezTo>
                  <a:lnTo>
                    <a:pt x="2287" y="4420"/>
                  </a:lnTo>
                  <a:cubicBezTo>
                    <a:pt x="2287" y="3705"/>
                    <a:pt x="2263" y="2991"/>
                    <a:pt x="2263" y="2300"/>
                  </a:cubicBezTo>
                  <a:lnTo>
                    <a:pt x="2263" y="2300"/>
                  </a:lnTo>
                  <a:lnTo>
                    <a:pt x="2478" y="2324"/>
                  </a:lnTo>
                  <a:cubicBezTo>
                    <a:pt x="2499" y="2328"/>
                    <a:pt x="2520" y="2330"/>
                    <a:pt x="2541" y="2330"/>
                  </a:cubicBezTo>
                  <a:cubicBezTo>
                    <a:pt x="2924" y="2330"/>
                    <a:pt x="3074" y="1725"/>
                    <a:pt x="2644" y="1657"/>
                  </a:cubicBezTo>
                  <a:cubicBezTo>
                    <a:pt x="2525" y="1634"/>
                    <a:pt x="2382" y="1610"/>
                    <a:pt x="2239" y="1610"/>
                  </a:cubicBezTo>
                  <a:lnTo>
                    <a:pt x="2239" y="1110"/>
                  </a:lnTo>
                  <a:cubicBezTo>
                    <a:pt x="3764" y="1086"/>
                    <a:pt x="5264" y="1014"/>
                    <a:pt x="6788" y="991"/>
                  </a:cubicBezTo>
                  <a:cubicBezTo>
                    <a:pt x="6960" y="991"/>
                    <a:pt x="7380" y="913"/>
                    <a:pt x="7729" y="913"/>
                  </a:cubicBezTo>
                  <a:close/>
                  <a:moveTo>
                    <a:pt x="6852" y="1"/>
                  </a:moveTo>
                  <a:cubicBezTo>
                    <a:pt x="5168" y="1"/>
                    <a:pt x="3454" y="209"/>
                    <a:pt x="1787" y="229"/>
                  </a:cubicBezTo>
                  <a:cubicBezTo>
                    <a:pt x="1525" y="229"/>
                    <a:pt x="1335" y="419"/>
                    <a:pt x="1311" y="681"/>
                  </a:cubicBezTo>
                  <a:lnTo>
                    <a:pt x="1311" y="1586"/>
                  </a:lnTo>
                  <a:lnTo>
                    <a:pt x="453" y="1586"/>
                  </a:lnTo>
                  <a:cubicBezTo>
                    <a:pt x="1" y="1586"/>
                    <a:pt x="1" y="2277"/>
                    <a:pt x="453" y="2277"/>
                  </a:cubicBezTo>
                  <a:cubicBezTo>
                    <a:pt x="763" y="2277"/>
                    <a:pt x="1049" y="2277"/>
                    <a:pt x="1335" y="2253"/>
                  </a:cubicBezTo>
                  <a:cubicBezTo>
                    <a:pt x="1335" y="2967"/>
                    <a:pt x="1358" y="3682"/>
                    <a:pt x="1358" y="4420"/>
                  </a:cubicBezTo>
                  <a:lnTo>
                    <a:pt x="453" y="4420"/>
                  </a:lnTo>
                  <a:cubicBezTo>
                    <a:pt x="1" y="4420"/>
                    <a:pt x="1" y="5087"/>
                    <a:pt x="453" y="5087"/>
                  </a:cubicBezTo>
                  <a:lnTo>
                    <a:pt x="1358" y="5087"/>
                  </a:lnTo>
                  <a:cubicBezTo>
                    <a:pt x="1358" y="5611"/>
                    <a:pt x="1358" y="6111"/>
                    <a:pt x="1358" y="6611"/>
                  </a:cubicBezTo>
                  <a:cubicBezTo>
                    <a:pt x="1358" y="6754"/>
                    <a:pt x="1358" y="6897"/>
                    <a:pt x="1358" y="7039"/>
                  </a:cubicBezTo>
                  <a:lnTo>
                    <a:pt x="453" y="7039"/>
                  </a:lnTo>
                  <a:cubicBezTo>
                    <a:pt x="49" y="7087"/>
                    <a:pt x="49" y="7706"/>
                    <a:pt x="453" y="7754"/>
                  </a:cubicBezTo>
                  <a:cubicBezTo>
                    <a:pt x="739" y="7754"/>
                    <a:pt x="1025" y="7754"/>
                    <a:pt x="1311" y="7730"/>
                  </a:cubicBezTo>
                  <a:lnTo>
                    <a:pt x="1311" y="7730"/>
                  </a:lnTo>
                  <a:cubicBezTo>
                    <a:pt x="1215" y="8730"/>
                    <a:pt x="1192" y="9778"/>
                    <a:pt x="2001" y="10326"/>
                  </a:cubicBezTo>
                  <a:cubicBezTo>
                    <a:pt x="2408" y="10588"/>
                    <a:pt x="2904" y="10668"/>
                    <a:pt x="3427" y="10668"/>
                  </a:cubicBezTo>
                  <a:cubicBezTo>
                    <a:pt x="4253" y="10668"/>
                    <a:pt x="5145" y="10468"/>
                    <a:pt x="5858" y="10468"/>
                  </a:cubicBezTo>
                  <a:cubicBezTo>
                    <a:pt x="5882" y="10468"/>
                    <a:pt x="5907" y="10468"/>
                    <a:pt x="5931" y="10469"/>
                  </a:cubicBezTo>
                  <a:cubicBezTo>
                    <a:pt x="6414" y="10500"/>
                    <a:pt x="7388" y="10787"/>
                    <a:pt x="8170" y="10787"/>
                  </a:cubicBezTo>
                  <a:cubicBezTo>
                    <a:pt x="8582" y="10787"/>
                    <a:pt x="8940" y="10707"/>
                    <a:pt x="9146" y="10469"/>
                  </a:cubicBezTo>
                  <a:cubicBezTo>
                    <a:pt x="9789" y="9754"/>
                    <a:pt x="9503" y="8278"/>
                    <a:pt x="9431" y="7397"/>
                  </a:cubicBezTo>
                  <a:cubicBezTo>
                    <a:pt x="9336" y="5873"/>
                    <a:pt x="9431" y="4372"/>
                    <a:pt x="9431" y="2824"/>
                  </a:cubicBezTo>
                  <a:cubicBezTo>
                    <a:pt x="9431" y="1753"/>
                    <a:pt x="9360" y="157"/>
                    <a:pt x="8003" y="38"/>
                  </a:cubicBezTo>
                  <a:cubicBezTo>
                    <a:pt x="7621" y="11"/>
                    <a:pt x="7238" y="1"/>
                    <a:pt x="6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76"/>
            <p:cNvSpPr/>
            <p:nvPr/>
          </p:nvSpPr>
          <p:spPr>
            <a:xfrm>
              <a:off x="6499525" y="2400250"/>
              <a:ext cx="23250" cy="82925"/>
            </a:xfrm>
            <a:custGeom>
              <a:avLst/>
              <a:gdLst/>
              <a:ahLst/>
              <a:cxnLst/>
              <a:rect l="l" t="t" r="r" b="b"/>
              <a:pathLst>
                <a:path w="930" h="3317" extrusionOk="0">
                  <a:moveTo>
                    <a:pt x="456" y="1"/>
                  </a:moveTo>
                  <a:cubicBezTo>
                    <a:pt x="227" y="1"/>
                    <a:pt x="1" y="155"/>
                    <a:pt x="1" y="465"/>
                  </a:cubicBezTo>
                  <a:lnTo>
                    <a:pt x="1" y="2870"/>
                  </a:lnTo>
                  <a:cubicBezTo>
                    <a:pt x="1" y="3168"/>
                    <a:pt x="233" y="3317"/>
                    <a:pt x="465" y="3317"/>
                  </a:cubicBezTo>
                  <a:cubicBezTo>
                    <a:pt x="698" y="3317"/>
                    <a:pt x="930" y="3168"/>
                    <a:pt x="930" y="2870"/>
                  </a:cubicBezTo>
                  <a:lnTo>
                    <a:pt x="930" y="465"/>
                  </a:lnTo>
                  <a:cubicBezTo>
                    <a:pt x="918" y="155"/>
                    <a:pt x="686" y="1"/>
                    <a:pt x="4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76"/>
            <p:cNvSpPr/>
            <p:nvPr/>
          </p:nvSpPr>
          <p:spPr>
            <a:xfrm>
              <a:off x="6497750" y="2497300"/>
              <a:ext cx="25525" cy="71850"/>
            </a:xfrm>
            <a:custGeom>
              <a:avLst/>
              <a:gdLst/>
              <a:ahLst/>
              <a:cxnLst/>
              <a:rect l="l" t="t" r="r" b="b"/>
              <a:pathLst>
                <a:path w="1021" h="2874" extrusionOk="0">
                  <a:moveTo>
                    <a:pt x="489" y="0"/>
                  </a:moveTo>
                  <a:cubicBezTo>
                    <a:pt x="257" y="0"/>
                    <a:pt x="24" y="155"/>
                    <a:pt x="24" y="465"/>
                  </a:cubicBezTo>
                  <a:cubicBezTo>
                    <a:pt x="0" y="1155"/>
                    <a:pt x="24" y="1846"/>
                    <a:pt x="72" y="2537"/>
                  </a:cubicBezTo>
                  <a:cubicBezTo>
                    <a:pt x="110" y="2772"/>
                    <a:pt x="270" y="2873"/>
                    <a:pt x="445" y="2873"/>
                  </a:cubicBezTo>
                  <a:cubicBezTo>
                    <a:pt x="715" y="2873"/>
                    <a:pt x="1020" y="2635"/>
                    <a:pt x="977" y="2275"/>
                  </a:cubicBezTo>
                  <a:cubicBezTo>
                    <a:pt x="929" y="1679"/>
                    <a:pt x="905" y="1060"/>
                    <a:pt x="953" y="465"/>
                  </a:cubicBezTo>
                  <a:cubicBezTo>
                    <a:pt x="953" y="155"/>
                    <a:pt x="721" y="0"/>
                    <a:pt x="48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76"/>
            <p:cNvSpPr/>
            <p:nvPr/>
          </p:nvSpPr>
          <p:spPr>
            <a:xfrm>
              <a:off x="6499525" y="2580500"/>
              <a:ext cx="23250" cy="56275"/>
            </a:xfrm>
            <a:custGeom>
              <a:avLst/>
              <a:gdLst/>
              <a:ahLst/>
              <a:cxnLst/>
              <a:rect l="l" t="t" r="r" b="b"/>
              <a:pathLst>
                <a:path w="930" h="2251" extrusionOk="0">
                  <a:moveTo>
                    <a:pt x="456" y="0"/>
                  </a:moveTo>
                  <a:cubicBezTo>
                    <a:pt x="227" y="0"/>
                    <a:pt x="1" y="149"/>
                    <a:pt x="1" y="447"/>
                  </a:cubicBezTo>
                  <a:lnTo>
                    <a:pt x="1" y="1804"/>
                  </a:lnTo>
                  <a:cubicBezTo>
                    <a:pt x="1" y="2102"/>
                    <a:pt x="233" y="2251"/>
                    <a:pt x="465" y="2251"/>
                  </a:cubicBezTo>
                  <a:cubicBezTo>
                    <a:pt x="698" y="2251"/>
                    <a:pt x="930" y="2102"/>
                    <a:pt x="930" y="1804"/>
                  </a:cubicBezTo>
                  <a:lnTo>
                    <a:pt x="930" y="447"/>
                  </a:lnTo>
                  <a:cubicBezTo>
                    <a:pt x="918" y="149"/>
                    <a:pt x="686" y="0"/>
                    <a:pt x="4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58" name="Google Shape;758;p76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5400092" flipH="1">
            <a:off x="2049917" y="2285565"/>
            <a:ext cx="500900" cy="232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76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5400092" flipH="1">
            <a:off x="4513112" y="2285565"/>
            <a:ext cx="500900" cy="232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76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5400092" flipH="1">
            <a:off x="6976308" y="2285565"/>
            <a:ext cx="500900" cy="232920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76"/>
          <p:cNvSpPr txBox="1">
            <a:spLocks noGrp="1"/>
          </p:cNvSpPr>
          <p:nvPr>
            <p:ph type="subTitle" idx="4294967295"/>
          </p:nvPr>
        </p:nvSpPr>
        <p:spPr>
          <a:xfrm>
            <a:off x="1523363" y="2916825"/>
            <a:ext cx="155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 b="1" dirty="0">
                <a:solidFill>
                  <a:schemeClr val="tx1"/>
                </a:solidFill>
                <a:latin typeface="+mj-lt"/>
              </a:rPr>
              <a:t>Introducción</a:t>
            </a:r>
            <a:endParaRPr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63" name="Google Shape;763;p76"/>
          <p:cNvSpPr txBox="1">
            <a:spLocks noGrp="1"/>
          </p:cNvSpPr>
          <p:nvPr>
            <p:ph type="subTitle" idx="4294967295"/>
          </p:nvPr>
        </p:nvSpPr>
        <p:spPr>
          <a:xfrm>
            <a:off x="3883041" y="2697363"/>
            <a:ext cx="1704232" cy="10116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 b="1" dirty="0">
                <a:solidFill>
                  <a:schemeClr val="dk1"/>
                </a:solidFill>
                <a:latin typeface="+mj-lt"/>
              </a:rPr>
              <a:t>Desarrollo espositivo-argumentativo</a:t>
            </a:r>
            <a:endParaRPr sz="1400" b="1" dirty="0">
              <a:solidFill>
                <a:schemeClr val="dk1"/>
              </a:solidFill>
              <a:latin typeface="+mj-lt"/>
            </a:endParaRPr>
          </a:p>
        </p:txBody>
      </p:sp>
      <p:sp>
        <p:nvSpPr>
          <p:cNvPr id="765" name="Google Shape;765;p76"/>
          <p:cNvSpPr txBox="1">
            <a:spLocks noGrp="1"/>
          </p:cNvSpPr>
          <p:nvPr>
            <p:ph type="subTitle" idx="4294967295"/>
          </p:nvPr>
        </p:nvSpPr>
        <p:spPr>
          <a:xfrm>
            <a:off x="6196990" y="2642904"/>
            <a:ext cx="205953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 b="1" dirty="0">
                <a:solidFill>
                  <a:schemeClr val="dk1"/>
                </a:solidFill>
                <a:latin typeface="+mj-lt"/>
              </a:rPr>
              <a:t>Conclusiones y referencias bibliográficas</a:t>
            </a:r>
            <a:endParaRPr sz="1400" b="1" dirty="0">
              <a:solidFill>
                <a:schemeClr val="dk1"/>
              </a:solidFill>
              <a:latin typeface="+mj-l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BE0BD28-B497-43B9-BE04-8AD2899C13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776"/>
          <a:stretch/>
        </p:blipFill>
        <p:spPr>
          <a:xfrm>
            <a:off x="1761575" y="3382437"/>
            <a:ext cx="1150186" cy="1169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BCE708B-6852-42BF-9B33-5CF48CA222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5170" y="3514864"/>
            <a:ext cx="1499975" cy="1159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CDBD2DF-C8FF-4105-89E9-8DE491DF02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682" y="3371043"/>
            <a:ext cx="1293490" cy="1293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7"/>
          <p:cNvSpPr txBox="1">
            <a:spLocks noGrp="1"/>
          </p:cNvSpPr>
          <p:nvPr>
            <p:ph type="subTitle" idx="1"/>
          </p:nvPr>
        </p:nvSpPr>
        <p:spPr>
          <a:xfrm>
            <a:off x="4786170" y="876459"/>
            <a:ext cx="3685960" cy="268683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" sz="1400" dirty="0">
                <a:solidFill>
                  <a:schemeClr val="tx1"/>
                </a:solidFill>
                <a:latin typeface="+mj-lt"/>
              </a:rPr>
              <a:t>Escribe la tesis del ensayo (significado, importancia, problemática, idea principal).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en" sz="1400" dirty="0">
              <a:solidFill>
                <a:schemeClr val="tx1"/>
              </a:solidFill>
              <a:latin typeface="+mj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" sz="1400" dirty="0">
                <a:solidFill>
                  <a:schemeClr val="tx1"/>
                </a:solidFill>
                <a:latin typeface="+mj-lt"/>
              </a:rPr>
              <a:t>Se presenta el propósito del ensayo.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n" sz="1400" dirty="0">
              <a:solidFill>
                <a:schemeClr val="tx1"/>
              </a:solidFill>
              <a:latin typeface="+mj-lt"/>
            </a:endParaRPr>
          </a:p>
          <a:p>
            <a:pPr marL="285750" lvl="0" indent="-285750" algn="l">
              <a:buFont typeface="Wingdings" panose="05000000000000000000" pitchFamily="2" charset="2"/>
              <a:buChar char="ü"/>
            </a:pPr>
            <a:r>
              <a:rPr lang="es-EC" sz="1400" dirty="0">
                <a:solidFill>
                  <a:schemeClr val="tx1"/>
                </a:solidFill>
                <a:latin typeface="+mj-lt"/>
              </a:rPr>
              <a:t>Menciona el tema, defínelo si es necesario.</a:t>
            </a:r>
          </a:p>
          <a:p>
            <a:pPr marL="285750" lvl="0" indent="-285750" algn="l">
              <a:buFont typeface="Wingdings" panose="05000000000000000000" pitchFamily="2" charset="2"/>
              <a:buChar char="ü"/>
            </a:pPr>
            <a:endParaRPr lang="es-EC" sz="1400" dirty="0">
              <a:solidFill>
                <a:schemeClr val="tx1"/>
              </a:solidFill>
              <a:latin typeface="+mj-lt"/>
            </a:endParaRPr>
          </a:p>
          <a:p>
            <a:pPr marL="285750" lvl="0" indent="-285750" algn="l">
              <a:buFont typeface="Wingdings" panose="05000000000000000000" pitchFamily="2" charset="2"/>
              <a:buChar char="ü"/>
            </a:pPr>
            <a:r>
              <a:rPr lang="es-EC" sz="1400" dirty="0">
                <a:solidFill>
                  <a:schemeClr val="tx1"/>
                </a:solidFill>
                <a:latin typeface="+mj-lt"/>
              </a:rPr>
              <a:t>Anticipa la estructura que seguirás</a:t>
            </a:r>
            <a:endParaRPr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2" name="Google Shape;402;p57"/>
          <p:cNvSpPr/>
          <p:nvPr/>
        </p:nvSpPr>
        <p:spPr>
          <a:xfrm rot="1352827">
            <a:off x="2472279" y="496204"/>
            <a:ext cx="647394" cy="266313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403" name="Google Shape;403;p57"/>
          <p:cNvSpPr/>
          <p:nvPr/>
        </p:nvSpPr>
        <p:spPr>
          <a:xfrm rot="2700000">
            <a:off x="546018" y="1981409"/>
            <a:ext cx="647436" cy="266330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02027FD-F23C-4345-A57F-A7DBC0909ED1}"/>
              </a:ext>
            </a:extLst>
          </p:cNvPr>
          <p:cNvSpPr/>
          <p:nvPr/>
        </p:nvSpPr>
        <p:spPr>
          <a:xfrm>
            <a:off x="1192798" y="916252"/>
            <a:ext cx="2506330" cy="199540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INTRODUCCIÓN</a:t>
            </a:r>
            <a:r>
              <a:rPr lang="es-EC" sz="20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 </a:t>
            </a:r>
          </a:p>
        </p:txBody>
      </p:sp>
      <p:sp>
        <p:nvSpPr>
          <p:cNvPr id="13" name="Google Shape;1066;p92">
            <a:extLst>
              <a:ext uri="{FF2B5EF4-FFF2-40B4-BE49-F238E27FC236}">
                <a16:creationId xmlns:a16="http://schemas.microsoft.com/office/drawing/2014/main" id="{6E567EA3-9693-40C0-B636-1ECEC08B611A}"/>
              </a:ext>
            </a:extLst>
          </p:cNvPr>
          <p:cNvSpPr/>
          <p:nvPr/>
        </p:nvSpPr>
        <p:spPr>
          <a:xfrm rot="-785759" flipH="1">
            <a:off x="1676121" y="2306125"/>
            <a:ext cx="1699276" cy="74075"/>
          </a:xfrm>
          <a:custGeom>
            <a:avLst/>
            <a:gdLst/>
            <a:ahLst/>
            <a:cxnLst/>
            <a:rect l="l" t="t" r="r" b="b"/>
            <a:pathLst>
              <a:path w="39714" h="4104" extrusionOk="0">
                <a:moveTo>
                  <a:pt x="0" y="4104"/>
                </a:moveTo>
                <a:cubicBezTo>
                  <a:pt x="11382" y="-2730"/>
                  <a:pt x="26437" y="1070"/>
                  <a:pt x="39714" y="1070"/>
                </a:cubicBezTo>
              </a:path>
            </a:pathLst>
          </a:cu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193575F-316D-4346-9683-74C6C96C2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921" y="3037512"/>
            <a:ext cx="1340318" cy="16737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7"/>
          <p:cNvSpPr txBox="1">
            <a:spLocks noGrp="1"/>
          </p:cNvSpPr>
          <p:nvPr>
            <p:ph type="subTitle" idx="1"/>
          </p:nvPr>
        </p:nvSpPr>
        <p:spPr>
          <a:xfrm>
            <a:off x="4796366" y="402054"/>
            <a:ext cx="3685960" cy="268683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" sz="1400" dirty="0">
                <a:solidFill>
                  <a:schemeClr val="tx1"/>
                </a:solidFill>
                <a:latin typeface="+mj-lt"/>
              </a:rPr>
              <a:t>Explica el tema.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en" sz="1400" dirty="0">
              <a:solidFill>
                <a:schemeClr val="tx1"/>
              </a:solidFill>
              <a:latin typeface="+mj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" sz="1400" dirty="0">
                <a:solidFill>
                  <a:schemeClr val="tx1"/>
                </a:solidFill>
                <a:latin typeface="+mj-lt"/>
              </a:rPr>
              <a:t>Expón tu punto de vista.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en" sz="1400" dirty="0">
              <a:solidFill>
                <a:schemeClr val="tx1"/>
              </a:solidFill>
              <a:latin typeface="+mj-lt"/>
            </a:endParaRPr>
          </a:p>
          <a:p>
            <a:pPr marL="285750" lvl="0" indent="-285750" algn="l">
              <a:buFont typeface="Wingdings" panose="05000000000000000000" pitchFamily="2" charset="2"/>
              <a:buChar char="ü"/>
            </a:pPr>
            <a:r>
              <a:rPr lang="es-EC" sz="1400" dirty="0">
                <a:solidFill>
                  <a:schemeClr val="tx1"/>
                </a:solidFill>
                <a:latin typeface="+mj-lt"/>
              </a:rPr>
              <a:t>Incluye citas y paráfrasis para fundamentar.</a:t>
            </a:r>
          </a:p>
          <a:p>
            <a:pPr marL="0" lvl="0" indent="0" algn="l"/>
            <a:endParaRPr lang="es-EC" sz="1400" dirty="0">
              <a:solidFill>
                <a:schemeClr val="tx1"/>
              </a:solidFill>
              <a:latin typeface="+mj-lt"/>
            </a:endParaRPr>
          </a:p>
          <a:p>
            <a:pPr marL="285750" lvl="0" indent="-285750" algn="l">
              <a:buFont typeface="Wingdings" panose="05000000000000000000" pitchFamily="2" charset="2"/>
              <a:buChar char="ü"/>
            </a:pPr>
            <a:r>
              <a:rPr lang="es-EC" sz="1400" dirty="0">
                <a:solidFill>
                  <a:schemeClr val="tx1"/>
                </a:solidFill>
                <a:latin typeface="+mj-lt"/>
              </a:rPr>
              <a:t>Usa ejemplos y analogías.</a:t>
            </a:r>
          </a:p>
          <a:p>
            <a:pPr marL="285750" lvl="0" indent="-285750" algn="l">
              <a:buFont typeface="Wingdings" panose="05000000000000000000" pitchFamily="2" charset="2"/>
              <a:buChar char="ü"/>
            </a:pPr>
            <a:endParaRPr lang="es-EC" sz="1400" dirty="0">
              <a:solidFill>
                <a:schemeClr val="tx1"/>
              </a:solidFill>
              <a:latin typeface="+mj-lt"/>
            </a:endParaRPr>
          </a:p>
          <a:p>
            <a:pPr marL="285750" lvl="0" indent="-285750" algn="l">
              <a:buFont typeface="Wingdings" panose="05000000000000000000" pitchFamily="2" charset="2"/>
              <a:buChar char="ü"/>
            </a:pPr>
            <a:r>
              <a:rPr lang="es-EC" sz="1400" dirty="0">
                <a:solidFill>
                  <a:schemeClr val="tx1"/>
                </a:solidFill>
                <a:latin typeface="Arial titulos"/>
              </a:rPr>
              <a:t>Cada párrafo debe abordar un único punto o idea que respalde la tesis.</a:t>
            </a:r>
            <a:endParaRPr sz="1400" dirty="0">
              <a:solidFill>
                <a:schemeClr val="tx1"/>
              </a:solidFill>
              <a:latin typeface="Arial titulos"/>
            </a:endParaRPr>
          </a:p>
        </p:txBody>
      </p:sp>
      <p:sp>
        <p:nvSpPr>
          <p:cNvPr id="402" name="Google Shape;402;p57"/>
          <p:cNvSpPr/>
          <p:nvPr/>
        </p:nvSpPr>
        <p:spPr>
          <a:xfrm rot="1352827">
            <a:off x="2514728" y="603781"/>
            <a:ext cx="647394" cy="266313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403" name="Google Shape;403;p57"/>
          <p:cNvSpPr/>
          <p:nvPr/>
        </p:nvSpPr>
        <p:spPr>
          <a:xfrm rot="2700000">
            <a:off x="797220" y="3334028"/>
            <a:ext cx="647436" cy="266330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02027FD-F23C-4345-A57F-A7DBC0909ED1}"/>
              </a:ext>
            </a:extLst>
          </p:cNvPr>
          <p:cNvSpPr/>
          <p:nvPr/>
        </p:nvSpPr>
        <p:spPr>
          <a:xfrm>
            <a:off x="1235247" y="1214617"/>
            <a:ext cx="2506330" cy="199540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DESARROLLO</a:t>
            </a:r>
            <a:r>
              <a:rPr lang="es-EC" sz="20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 </a:t>
            </a:r>
          </a:p>
        </p:txBody>
      </p:sp>
      <p:sp>
        <p:nvSpPr>
          <p:cNvPr id="7" name="Google Shape;1066;p92">
            <a:extLst>
              <a:ext uri="{FF2B5EF4-FFF2-40B4-BE49-F238E27FC236}">
                <a16:creationId xmlns:a16="http://schemas.microsoft.com/office/drawing/2014/main" id="{C8CA0AB2-89A7-4DEE-B2E6-50208FF06D6A}"/>
              </a:ext>
            </a:extLst>
          </p:cNvPr>
          <p:cNvSpPr/>
          <p:nvPr/>
        </p:nvSpPr>
        <p:spPr>
          <a:xfrm rot="-785759" flipH="1">
            <a:off x="1598554" y="2656644"/>
            <a:ext cx="1699276" cy="74075"/>
          </a:xfrm>
          <a:custGeom>
            <a:avLst/>
            <a:gdLst/>
            <a:ahLst/>
            <a:cxnLst/>
            <a:rect l="l" t="t" r="r" b="b"/>
            <a:pathLst>
              <a:path w="39714" h="4104" extrusionOk="0">
                <a:moveTo>
                  <a:pt x="0" y="4104"/>
                </a:moveTo>
                <a:cubicBezTo>
                  <a:pt x="11382" y="-2730"/>
                  <a:pt x="26437" y="1070"/>
                  <a:pt x="39714" y="1070"/>
                </a:cubicBezTo>
              </a:path>
            </a:pathLst>
          </a:cu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5084C61-8947-4D5E-B0B1-D6098E3DB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955" y="3088892"/>
            <a:ext cx="1778782" cy="1509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081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7"/>
          <p:cNvSpPr txBox="1">
            <a:spLocks noGrp="1"/>
          </p:cNvSpPr>
          <p:nvPr>
            <p:ph type="subTitle" idx="1"/>
          </p:nvPr>
        </p:nvSpPr>
        <p:spPr>
          <a:xfrm>
            <a:off x="4786170" y="876459"/>
            <a:ext cx="3685960" cy="268683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1400" dirty="0">
                <a:solidFill>
                  <a:schemeClr val="tx1"/>
                </a:solidFill>
                <a:latin typeface="+mj-lt"/>
              </a:rPr>
              <a:t>Realiza una síntesis de los puntos más importantes.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s-EC" sz="1400" dirty="0">
              <a:solidFill>
                <a:schemeClr val="tx1"/>
              </a:solidFill>
              <a:latin typeface="+mj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1400" dirty="0">
                <a:solidFill>
                  <a:schemeClr val="tx1"/>
                </a:solidFill>
                <a:latin typeface="+mj-lt"/>
              </a:rPr>
              <a:t>Cierra con una opinión o valoración del tema.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2" name="Google Shape;402;p57"/>
          <p:cNvSpPr/>
          <p:nvPr/>
        </p:nvSpPr>
        <p:spPr>
          <a:xfrm rot="1352827">
            <a:off x="2608186" y="945977"/>
            <a:ext cx="647394" cy="266313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403" name="Google Shape;403;p57"/>
          <p:cNvSpPr/>
          <p:nvPr/>
        </p:nvSpPr>
        <p:spPr>
          <a:xfrm rot="2700000">
            <a:off x="1043042" y="3771017"/>
            <a:ext cx="647436" cy="266330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02027FD-F23C-4345-A57F-A7DBC0909ED1}"/>
              </a:ext>
            </a:extLst>
          </p:cNvPr>
          <p:cNvSpPr/>
          <p:nvPr/>
        </p:nvSpPr>
        <p:spPr>
          <a:xfrm>
            <a:off x="1235248" y="1528647"/>
            <a:ext cx="2506330" cy="199540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CONCLUSIÓN</a:t>
            </a:r>
            <a:r>
              <a:rPr lang="es-EC" sz="20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 </a:t>
            </a:r>
          </a:p>
        </p:txBody>
      </p:sp>
      <p:sp>
        <p:nvSpPr>
          <p:cNvPr id="6" name="Google Shape;1066;p92">
            <a:extLst>
              <a:ext uri="{FF2B5EF4-FFF2-40B4-BE49-F238E27FC236}">
                <a16:creationId xmlns:a16="http://schemas.microsoft.com/office/drawing/2014/main" id="{AE9BE4B4-0EF8-4528-8CF0-E07121D100C4}"/>
              </a:ext>
            </a:extLst>
          </p:cNvPr>
          <p:cNvSpPr/>
          <p:nvPr/>
        </p:nvSpPr>
        <p:spPr>
          <a:xfrm rot="-785759" flipH="1">
            <a:off x="1742372" y="2906146"/>
            <a:ext cx="1699276" cy="74075"/>
          </a:xfrm>
          <a:custGeom>
            <a:avLst/>
            <a:gdLst/>
            <a:ahLst/>
            <a:cxnLst/>
            <a:rect l="l" t="t" r="r" b="b"/>
            <a:pathLst>
              <a:path w="39714" h="4104" extrusionOk="0">
                <a:moveTo>
                  <a:pt x="0" y="4104"/>
                </a:moveTo>
                <a:cubicBezTo>
                  <a:pt x="11382" y="-2730"/>
                  <a:pt x="26437" y="1070"/>
                  <a:pt x="39714" y="1070"/>
                </a:cubicBezTo>
              </a:path>
            </a:pathLst>
          </a:cu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334F6A0-B0C7-4682-8C3F-68A885363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756" y="2763928"/>
            <a:ext cx="249555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908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7"/>
          <p:cNvSpPr txBox="1">
            <a:spLocks noGrp="1"/>
          </p:cNvSpPr>
          <p:nvPr>
            <p:ph type="subTitle" idx="1"/>
          </p:nvPr>
        </p:nvSpPr>
        <p:spPr>
          <a:xfrm>
            <a:off x="4786170" y="876459"/>
            <a:ext cx="3685960" cy="268683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>
              <a:buFont typeface="Wingdings" panose="05000000000000000000" pitchFamily="2" charset="2"/>
              <a:buChar char="ü"/>
            </a:pPr>
            <a:r>
              <a:rPr lang="es-EC" sz="1400" dirty="0">
                <a:solidFill>
                  <a:schemeClr val="tx1"/>
                </a:solidFill>
                <a:latin typeface="+mj-lt"/>
              </a:rPr>
              <a:t>Citas: Todas las fuentes citadas en el ensayo deben ser incluidas en una lista de referencias.</a:t>
            </a:r>
          </a:p>
          <a:p>
            <a:pPr marL="0" lvl="0" indent="0" algn="l"/>
            <a:endParaRPr lang="es-EC" sz="1400" dirty="0">
              <a:solidFill>
                <a:schemeClr val="tx1"/>
              </a:solidFill>
              <a:latin typeface="+mj-lt"/>
            </a:endParaRPr>
          </a:p>
          <a:p>
            <a:pPr marL="285750" lvl="0" indent="-285750" algn="l">
              <a:buFont typeface="Wingdings" panose="05000000000000000000" pitchFamily="2" charset="2"/>
              <a:buChar char="ü"/>
            </a:pPr>
            <a:r>
              <a:rPr lang="es-EC" sz="1400" dirty="0">
                <a:solidFill>
                  <a:schemeClr val="tx1"/>
                </a:solidFill>
                <a:latin typeface="+mj-lt"/>
              </a:rPr>
              <a:t>Formato: Sigue el formato de citación apropiado (</a:t>
            </a:r>
            <a:r>
              <a:rPr lang="es-EC" sz="1400" b="1" dirty="0">
                <a:solidFill>
                  <a:schemeClr val="tx1"/>
                </a:solidFill>
                <a:latin typeface="+mj-lt"/>
              </a:rPr>
              <a:t>APA</a:t>
            </a:r>
            <a:r>
              <a:rPr lang="es-EC" sz="1400" dirty="0">
                <a:solidFill>
                  <a:schemeClr val="tx1"/>
                </a:solidFill>
                <a:latin typeface="+mj-lt"/>
              </a:rPr>
              <a:t>, MLA, Chicago, etc.).</a:t>
            </a:r>
          </a:p>
        </p:txBody>
      </p:sp>
      <p:sp>
        <p:nvSpPr>
          <p:cNvPr id="402" name="Google Shape;402;p57"/>
          <p:cNvSpPr/>
          <p:nvPr/>
        </p:nvSpPr>
        <p:spPr>
          <a:xfrm rot="1352827">
            <a:off x="2608186" y="945977"/>
            <a:ext cx="647394" cy="266313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403" name="Google Shape;403;p57"/>
          <p:cNvSpPr/>
          <p:nvPr/>
        </p:nvSpPr>
        <p:spPr>
          <a:xfrm rot="2700000">
            <a:off x="1043042" y="3771017"/>
            <a:ext cx="647436" cy="266330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02027FD-F23C-4345-A57F-A7DBC0909ED1}"/>
              </a:ext>
            </a:extLst>
          </p:cNvPr>
          <p:cNvSpPr/>
          <p:nvPr/>
        </p:nvSpPr>
        <p:spPr>
          <a:xfrm>
            <a:off x="1235248" y="1528647"/>
            <a:ext cx="2506330" cy="199540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REFERENCIAS</a:t>
            </a:r>
            <a:r>
              <a:rPr lang="es-EC" sz="20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 </a:t>
            </a:r>
          </a:p>
        </p:txBody>
      </p:sp>
      <p:sp>
        <p:nvSpPr>
          <p:cNvPr id="7" name="Google Shape;1066;p92">
            <a:extLst>
              <a:ext uri="{FF2B5EF4-FFF2-40B4-BE49-F238E27FC236}">
                <a16:creationId xmlns:a16="http://schemas.microsoft.com/office/drawing/2014/main" id="{C1CEEB69-2BBC-4EBE-AAA3-1C80FBB28AE4}"/>
              </a:ext>
            </a:extLst>
          </p:cNvPr>
          <p:cNvSpPr/>
          <p:nvPr/>
        </p:nvSpPr>
        <p:spPr>
          <a:xfrm rot="-785759" flipH="1">
            <a:off x="1742370" y="2873875"/>
            <a:ext cx="1699276" cy="74075"/>
          </a:xfrm>
          <a:custGeom>
            <a:avLst/>
            <a:gdLst/>
            <a:ahLst/>
            <a:cxnLst/>
            <a:rect l="l" t="t" r="r" b="b"/>
            <a:pathLst>
              <a:path w="39714" h="4104" extrusionOk="0">
                <a:moveTo>
                  <a:pt x="0" y="4104"/>
                </a:moveTo>
                <a:cubicBezTo>
                  <a:pt x="11382" y="-2730"/>
                  <a:pt x="26437" y="1070"/>
                  <a:pt x="39714" y="1070"/>
                </a:cubicBezTo>
              </a:path>
            </a:pathLst>
          </a:cu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8E88B75-6FD2-4DA5-B229-6D075960A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6008" y="3029874"/>
            <a:ext cx="1484177" cy="147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8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53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823925" y="1324475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53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53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53"/>
          <p:cNvSpPr txBox="1">
            <a:spLocks noGrp="1"/>
          </p:cNvSpPr>
          <p:nvPr>
            <p:ph type="title"/>
          </p:nvPr>
        </p:nvSpPr>
        <p:spPr>
          <a:xfrm>
            <a:off x="2673000" y="2550900"/>
            <a:ext cx="4211894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ETAPAS DEL ENSAYO</a:t>
            </a:r>
            <a:endParaRPr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9387636-0E16-42C7-AA55-1E0F709492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36689" y="2316555"/>
            <a:ext cx="1467721" cy="2100090"/>
          </a:xfrm>
          <a:prstGeom prst="rect">
            <a:avLst/>
          </a:prstGeom>
          <a:ln>
            <a:solidFill>
              <a:schemeClr val="accent4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427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72"/>
          <p:cNvSpPr txBox="1">
            <a:spLocks noGrp="1"/>
          </p:cNvSpPr>
          <p:nvPr>
            <p:ph type="title"/>
          </p:nvPr>
        </p:nvSpPr>
        <p:spPr>
          <a:xfrm>
            <a:off x="907470" y="2765032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1, Selección del tema</a:t>
            </a:r>
            <a:endParaRPr dirty="0"/>
          </a:p>
        </p:txBody>
      </p:sp>
      <p:sp>
        <p:nvSpPr>
          <p:cNvPr id="672" name="Google Shape;672;p72"/>
          <p:cNvSpPr txBox="1">
            <a:spLocks noGrp="1"/>
          </p:cNvSpPr>
          <p:nvPr>
            <p:ph type="subTitle" idx="1"/>
          </p:nvPr>
        </p:nvSpPr>
        <p:spPr>
          <a:xfrm>
            <a:off x="731521" y="3229817"/>
            <a:ext cx="3339652" cy="11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es-EC" sz="1200" b="1" dirty="0">
                <a:latin typeface="+mj-lt"/>
              </a:rPr>
              <a:t>Interés personal: </a:t>
            </a:r>
            <a:r>
              <a:rPr lang="es-EC" sz="1200" dirty="0">
                <a:latin typeface="+mj-lt"/>
              </a:rPr>
              <a:t>Escoge un tema que te apasione y despierte tu curiosidad.</a:t>
            </a:r>
          </a:p>
          <a:p>
            <a:pPr marL="0" lvl="0" indent="0" algn="l"/>
            <a:endParaRPr lang="es-EC" sz="1200" dirty="0">
              <a:latin typeface="+mj-lt"/>
            </a:endParaRPr>
          </a:p>
          <a:p>
            <a:pPr marL="0" lvl="0" indent="0" algn="l"/>
            <a:r>
              <a:rPr lang="es-EC" sz="1200" b="1" dirty="0">
                <a:latin typeface="+mj-lt"/>
              </a:rPr>
              <a:t>Relevancia: </a:t>
            </a:r>
            <a:r>
              <a:rPr lang="es-EC" sz="1200" dirty="0">
                <a:latin typeface="+mj-lt"/>
              </a:rPr>
              <a:t>Asegúrate de que el tema sea pertinente y adecuado para el contexto académico.</a:t>
            </a:r>
            <a:endParaRPr sz="1200" dirty="0">
              <a:latin typeface="+mj-lt"/>
            </a:endParaRPr>
          </a:p>
        </p:txBody>
      </p:sp>
      <p:sp>
        <p:nvSpPr>
          <p:cNvPr id="673" name="Google Shape;673;p72"/>
          <p:cNvSpPr txBox="1">
            <a:spLocks noGrp="1"/>
          </p:cNvSpPr>
          <p:nvPr>
            <p:ph type="title" idx="2"/>
          </p:nvPr>
        </p:nvSpPr>
        <p:spPr>
          <a:xfrm>
            <a:off x="5072828" y="2805568"/>
            <a:ext cx="3674663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2. Investigación y recolección de información</a:t>
            </a:r>
            <a:endParaRPr dirty="0"/>
          </a:p>
        </p:txBody>
      </p:sp>
      <p:sp>
        <p:nvSpPr>
          <p:cNvPr id="674" name="Google Shape;674;p72"/>
          <p:cNvSpPr txBox="1">
            <a:spLocks noGrp="1"/>
          </p:cNvSpPr>
          <p:nvPr>
            <p:ph type="subTitle" idx="3"/>
          </p:nvPr>
        </p:nvSpPr>
        <p:spPr>
          <a:xfrm>
            <a:off x="5072827" y="3229817"/>
            <a:ext cx="3339652" cy="11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es-EC" sz="1200" b="1" dirty="0">
                <a:latin typeface="+mj-lt"/>
              </a:rPr>
              <a:t>Búsqueda de fuentes</a:t>
            </a:r>
            <a:r>
              <a:rPr lang="es-EC" sz="1200" dirty="0">
                <a:latin typeface="+mj-lt"/>
              </a:rPr>
              <a:t>: Consulta libros, artículos académicos, revistas especializadas, bases de datos y otras fuentes confiables.</a:t>
            </a:r>
          </a:p>
          <a:p>
            <a:pPr marL="0" lvl="0" indent="0" algn="l"/>
            <a:endParaRPr lang="es-EC" sz="1200" dirty="0">
              <a:latin typeface="+mj-lt"/>
            </a:endParaRPr>
          </a:p>
          <a:p>
            <a:pPr marL="0" lvl="0" indent="0" algn="l"/>
            <a:r>
              <a:rPr lang="es-EC" sz="1200" b="1" dirty="0">
                <a:latin typeface="+mj-lt"/>
              </a:rPr>
              <a:t>Evaluación de fuentes</a:t>
            </a:r>
            <a:r>
              <a:rPr lang="es-EC" sz="1200" dirty="0">
                <a:latin typeface="+mj-lt"/>
              </a:rPr>
              <a:t>: Verifica la credibilidad y la actualidad de las fuentes que utilizas.</a:t>
            </a:r>
            <a:endParaRPr sz="1200" dirty="0">
              <a:latin typeface="+mj-lt"/>
            </a:endParaRPr>
          </a:p>
        </p:txBody>
      </p:sp>
      <p:sp>
        <p:nvSpPr>
          <p:cNvPr id="676" name="Google Shape;676;p72"/>
          <p:cNvSpPr/>
          <p:nvPr/>
        </p:nvSpPr>
        <p:spPr>
          <a:xfrm>
            <a:off x="907470" y="253738"/>
            <a:ext cx="1253610" cy="738785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40035" y="0"/>
                </a:moveTo>
                <a:lnTo>
                  <a:pt x="0" y="15402"/>
                </a:lnTo>
                <a:cubicBezTo>
                  <a:pt x="0" y="15402"/>
                  <a:pt x="1513" y="15761"/>
                  <a:pt x="1873" y="16638"/>
                </a:cubicBezTo>
                <a:cubicBezTo>
                  <a:pt x="2237" y="17514"/>
                  <a:pt x="1524" y="18526"/>
                  <a:pt x="1524" y="18526"/>
                </a:cubicBezTo>
                <a:cubicBezTo>
                  <a:pt x="1524" y="18526"/>
                  <a:pt x="2999" y="18885"/>
                  <a:pt x="3380" y="19816"/>
                </a:cubicBezTo>
                <a:cubicBezTo>
                  <a:pt x="3767" y="20752"/>
                  <a:pt x="2885" y="22439"/>
                  <a:pt x="2885" y="22439"/>
                </a:cubicBezTo>
                <a:cubicBezTo>
                  <a:pt x="2885" y="22439"/>
                  <a:pt x="4447" y="23011"/>
                  <a:pt x="4703" y="23631"/>
                </a:cubicBezTo>
                <a:cubicBezTo>
                  <a:pt x="4958" y="24252"/>
                  <a:pt x="4327" y="25960"/>
                  <a:pt x="4327" y="25960"/>
                </a:cubicBezTo>
                <a:lnTo>
                  <a:pt x="44051" y="10684"/>
                </a:lnTo>
                <a:cubicBezTo>
                  <a:pt x="41510" y="9791"/>
                  <a:pt x="42609" y="7168"/>
                  <a:pt x="42609" y="7168"/>
                </a:cubicBezTo>
                <a:cubicBezTo>
                  <a:pt x="42609" y="7168"/>
                  <a:pt x="41521" y="6466"/>
                  <a:pt x="41047" y="5753"/>
                </a:cubicBezTo>
                <a:cubicBezTo>
                  <a:pt x="40574" y="5040"/>
                  <a:pt x="41434" y="3418"/>
                  <a:pt x="41434" y="3418"/>
                </a:cubicBezTo>
                <a:cubicBezTo>
                  <a:pt x="41434" y="3418"/>
                  <a:pt x="39806" y="2993"/>
                  <a:pt x="39491" y="2221"/>
                </a:cubicBezTo>
                <a:cubicBezTo>
                  <a:pt x="39175" y="1442"/>
                  <a:pt x="40035" y="0"/>
                  <a:pt x="40035" y="0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77" name="Google Shape;677;p72"/>
          <p:cNvPicPr preferRelativeResize="0"/>
          <p:nvPr/>
        </p:nvPicPr>
        <p:blipFill rotWithShape="1">
          <a:blip r:embed="rId3">
            <a:alphaModFix/>
          </a:blip>
          <a:srcRect l="29112" t="28832" r="23795" b="1525"/>
          <a:stretch/>
        </p:blipFill>
        <p:spPr>
          <a:xfrm>
            <a:off x="5917825" y="904875"/>
            <a:ext cx="1719600" cy="1658100"/>
          </a:xfrm>
          <a:prstGeom prst="ellipse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78" name="Google Shape;678;p72"/>
          <p:cNvSpPr/>
          <p:nvPr/>
        </p:nvSpPr>
        <p:spPr>
          <a:xfrm rot="1736031">
            <a:off x="6649126" y="215218"/>
            <a:ext cx="1253589" cy="738773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40035" y="0"/>
                </a:moveTo>
                <a:lnTo>
                  <a:pt x="0" y="15402"/>
                </a:lnTo>
                <a:cubicBezTo>
                  <a:pt x="0" y="15402"/>
                  <a:pt x="1513" y="15761"/>
                  <a:pt x="1873" y="16638"/>
                </a:cubicBezTo>
                <a:cubicBezTo>
                  <a:pt x="2237" y="17514"/>
                  <a:pt x="1524" y="18526"/>
                  <a:pt x="1524" y="18526"/>
                </a:cubicBezTo>
                <a:cubicBezTo>
                  <a:pt x="1524" y="18526"/>
                  <a:pt x="2999" y="18885"/>
                  <a:pt x="3380" y="19816"/>
                </a:cubicBezTo>
                <a:cubicBezTo>
                  <a:pt x="3767" y="20752"/>
                  <a:pt x="2885" y="22439"/>
                  <a:pt x="2885" y="22439"/>
                </a:cubicBezTo>
                <a:cubicBezTo>
                  <a:pt x="2885" y="22439"/>
                  <a:pt x="4447" y="23011"/>
                  <a:pt x="4703" y="23631"/>
                </a:cubicBezTo>
                <a:cubicBezTo>
                  <a:pt x="4958" y="24252"/>
                  <a:pt x="4327" y="25960"/>
                  <a:pt x="4327" y="25960"/>
                </a:cubicBezTo>
                <a:lnTo>
                  <a:pt x="44051" y="10684"/>
                </a:lnTo>
                <a:cubicBezTo>
                  <a:pt x="41510" y="9791"/>
                  <a:pt x="42609" y="7168"/>
                  <a:pt x="42609" y="7168"/>
                </a:cubicBezTo>
                <a:cubicBezTo>
                  <a:pt x="42609" y="7168"/>
                  <a:pt x="41521" y="6466"/>
                  <a:pt x="41047" y="5753"/>
                </a:cubicBezTo>
                <a:cubicBezTo>
                  <a:pt x="40574" y="5040"/>
                  <a:pt x="41434" y="3418"/>
                  <a:pt x="41434" y="3418"/>
                </a:cubicBezTo>
                <a:cubicBezTo>
                  <a:pt x="41434" y="3418"/>
                  <a:pt x="39806" y="2993"/>
                  <a:pt x="39491" y="2221"/>
                </a:cubicBezTo>
                <a:cubicBezTo>
                  <a:pt x="39175" y="1442"/>
                  <a:pt x="40035" y="0"/>
                  <a:pt x="40035" y="0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65F06D-9B8B-46A9-8000-19DA198DD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022" y="1092965"/>
            <a:ext cx="2914650" cy="1571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72"/>
          <p:cNvSpPr txBox="1">
            <a:spLocks noGrp="1"/>
          </p:cNvSpPr>
          <p:nvPr>
            <p:ph type="title"/>
          </p:nvPr>
        </p:nvSpPr>
        <p:spPr>
          <a:xfrm>
            <a:off x="907470" y="2765032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3. Planificación</a:t>
            </a:r>
            <a:endParaRPr dirty="0"/>
          </a:p>
        </p:txBody>
      </p:sp>
      <p:sp>
        <p:nvSpPr>
          <p:cNvPr id="672" name="Google Shape;672;p72"/>
          <p:cNvSpPr txBox="1">
            <a:spLocks noGrp="1"/>
          </p:cNvSpPr>
          <p:nvPr>
            <p:ph type="subTitle" idx="1"/>
          </p:nvPr>
        </p:nvSpPr>
        <p:spPr>
          <a:xfrm>
            <a:off x="934274" y="3229817"/>
            <a:ext cx="2917800" cy="11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s-EC" sz="1200" b="1" dirty="0">
                <a:latin typeface="+mj-lt"/>
              </a:rPr>
              <a:t>Elaboración de un esquema</a:t>
            </a:r>
            <a:r>
              <a:rPr lang="es-EC" sz="1200" dirty="0">
                <a:latin typeface="+mj-lt"/>
              </a:rPr>
              <a:t>: Crea un esquema que organice tus ideas principales y secundarias. Este esquema servirá como guía para la redacción del ensayo.</a:t>
            </a:r>
            <a:endParaRPr sz="1200" dirty="0">
              <a:latin typeface="+mj-lt"/>
            </a:endParaRPr>
          </a:p>
        </p:txBody>
      </p:sp>
      <p:sp>
        <p:nvSpPr>
          <p:cNvPr id="673" name="Google Shape;673;p72"/>
          <p:cNvSpPr txBox="1">
            <a:spLocks noGrp="1"/>
          </p:cNvSpPr>
          <p:nvPr>
            <p:ph type="title" idx="2"/>
          </p:nvPr>
        </p:nvSpPr>
        <p:spPr>
          <a:xfrm>
            <a:off x="5072828" y="2805568"/>
            <a:ext cx="3674663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/>
              <a:t>4. Redacción del borrador</a:t>
            </a:r>
            <a:endParaRPr dirty="0"/>
          </a:p>
        </p:txBody>
      </p:sp>
      <p:sp>
        <p:nvSpPr>
          <p:cNvPr id="674" name="Google Shape;674;p72"/>
          <p:cNvSpPr txBox="1">
            <a:spLocks noGrp="1"/>
          </p:cNvSpPr>
          <p:nvPr>
            <p:ph type="subTitle" idx="3"/>
          </p:nvPr>
        </p:nvSpPr>
        <p:spPr>
          <a:xfrm>
            <a:off x="5570635" y="3412697"/>
            <a:ext cx="2457000" cy="11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latin typeface="+mj-lt"/>
              </a:rPr>
              <a:t>Se presenta la introducción, cuerpo del ensayo y la conclusión.</a:t>
            </a:r>
            <a:endParaRPr sz="1200" dirty="0">
              <a:latin typeface="+mj-lt"/>
            </a:endParaRPr>
          </a:p>
        </p:txBody>
      </p:sp>
      <p:sp>
        <p:nvSpPr>
          <p:cNvPr id="676" name="Google Shape;676;p72"/>
          <p:cNvSpPr/>
          <p:nvPr/>
        </p:nvSpPr>
        <p:spPr>
          <a:xfrm>
            <a:off x="879768" y="254597"/>
            <a:ext cx="1253610" cy="738785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40035" y="0"/>
                </a:moveTo>
                <a:lnTo>
                  <a:pt x="0" y="15402"/>
                </a:lnTo>
                <a:cubicBezTo>
                  <a:pt x="0" y="15402"/>
                  <a:pt x="1513" y="15761"/>
                  <a:pt x="1873" y="16638"/>
                </a:cubicBezTo>
                <a:cubicBezTo>
                  <a:pt x="2237" y="17514"/>
                  <a:pt x="1524" y="18526"/>
                  <a:pt x="1524" y="18526"/>
                </a:cubicBezTo>
                <a:cubicBezTo>
                  <a:pt x="1524" y="18526"/>
                  <a:pt x="2999" y="18885"/>
                  <a:pt x="3380" y="19816"/>
                </a:cubicBezTo>
                <a:cubicBezTo>
                  <a:pt x="3767" y="20752"/>
                  <a:pt x="2885" y="22439"/>
                  <a:pt x="2885" y="22439"/>
                </a:cubicBezTo>
                <a:cubicBezTo>
                  <a:pt x="2885" y="22439"/>
                  <a:pt x="4447" y="23011"/>
                  <a:pt x="4703" y="23631"/>
                </a:cubicBezTo>
                <a:cubicBezTo>
                  <a:pt x="4958" y="24252"/>
                  <a:pt x="4327" y="25960"/>
                  <a:pt x="4327" y="25960"/>
                </a:cubicBezTo>
                <a:lnTo>
                  <a:pt x="44051" y="10684"/>
                </a:lnTo>
                <a:cubicBezTo>
                  <a:pt x="41510" y="9791"/>
                  <a:pt x="42609" y="7168"/>
                  <a:pt x="42609" y="7168"/>
                </a:cubicBezTo>
                <a:cubicBezTo>
                  <a:pt x="42609" y="7168"/>
                  <a:pt x="41521" y="6466"/>
                  <a:pt x="41047" y="5753"/>
                </a:cubicBezTo>
                <a:cubicBezTo>
                  <a:pt x="40574" y="5040"/>
                  <a:pt x="41434" y="3418"/>
                  <a:pt x="41434" y="3418"/>
                </a:cubicBezTo>
                <a:cubicBezTo>
                  <a:pt x="41434" y="3418"/>
                  <a:pt x="39806" y="2993"/>
                  <a:pt x="39491" y="2221"/>
                </a:cubicBezTo>
                <a:cubicBezTo>
                  <a:pt x="39175" y="1442"/>
                  <a:pt x="40035" y="0"/>
                  <a:pt x="40035" y="0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72"/>
          <p:cNvSpPr/>
          <p:nvPr/>
        </p:nvSpPr>
        <p:spPr>
          <a:xfrm rot="1736031">
            <a:off x="7512412" y="116338"/>
            <a:ext cx="1253589" cy="738773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40035" y="0"/>
                </a:moveTo>
                <a:lnTo>
                  <a:pt x="0" y="15402"/>
                </a:lnTo>
                <a:cubicBezTo>
                  <a:pt x="0" y="15402"/>
                  <a:pt x="1513" y="15761"/>
                  <a:pt x="1873" y="16638"/>
                </a:cubicBezTo>
                <a:cubicBezTo>
                  <a:pt x="2237" y="17514"/>
                  <a:pt x="1524" y="18526"/>
                  <a:pt x="1524" y="18526"/>
                </a:cubicBezTo>
                <a:cubicBezTo>
                  <a:pt x="1524" y="18526"/>
                  <a:pt x="2999" y="18885"/>
                  <a:pt x="3380" y="19816"/>
                </a:cubicBezTo>
                <a:cubicBezTo>
                  <a:pt x="3767" y="20752"/>
                  <a:pt x="2885" y="22439"/>
                  <a:pt x="2885" y="22439"/>
                </a:cubicBezTo>
                <a:cubicBezTo>
                  <a:pt x="2885" y="22439"/>
                  <a:pt x="4447" y="23011"/>
                  <a:pt x="4703" y="23631"/>
                </a:cubicBezTo>
                <a:cubicBezTo>
                  <a:pt x="4958" y="24252"/>
                  <a:pt x="4327" y="25960"/>
                  <a:pt x="4327" y="25960"/>
                </a:cubicBezTo>
                <a:lnTo>
                  <a:pt x="44051" y="10684"/>
                </a:lnTo>
                <a:cubicBezTo>
                  <a:pt x="41510" y="9791"/>
                  <a:pt x="42609" y="7168"/>
                  <a:pt x="42609" y="7168"/>
                </a:cubicBezTo>
                <a:cubicBezTo>
                  <a:pt x="42609" y="7168"/>
                  <a:pt x="41521" y="6466"/>
                  <a:pt x="41047" y="5753"/>
                </a:cubicBezTo>
                <a:cubicBezTo>
                  <a:pt x="40574" y="5040"/>
                  <a:pt x="41434" y="3418"/>
                  <a:pt x="41434" y="3418"/>
                </a:cubicBezTo>
                <a:cubicBezTo>
                  <a:pt x="41434" y="3418"/>
                  <a:pt x="39806" y="2993"/>
                  <a:pt x="39491" y="2221"/>
                </a:cubicBezTo>
                <a:cubicBezTo>
                  <a:pt x="39175" y="1442"/>
                  <a:pt x="40035" y="0"/>
                  <a:pt x="40035" y="0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AA24599-7168-4D63-9EA6-88919E395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5997" y="986369"/>
            <a:ext cx="2571750" cy="1771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EE5970-1B64-4288-9393-298732A98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7572" y="671968"/>
            <a:ext cx="2143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7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72"/>
          <p:cNvSpPr txBox="1">
            <a:spLocks noGrp="1"/>
          </p:cNvSpPr>
          <p:nvPr>
            <p:ph type="title"/>
          </p:nvPr>
        </p:nvSpPr>
        <p:spPr>
          <a:xfrm>
            <a:off x="820489" y="2070845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5. Revisión y edición</a:t>
            </a:r>
            <a:endParaRPr dirty="0"/>
          </a:p>
        </p:txBody>
      </p:sp>
      <p:sp>
        <p:nvSpPr>
          <p:cNvPr id="672" name="Google Shape;672;p72"/>
          <p:cNvSpPr txBox="1">
            <a:spLocks noGrp="1"/>
          </p:cNvSpPr>
          <p:nvPr>
            <p:ph type="subTitle" idx="1"/>
          </p:nvPr>
        </p:nvSpPr>
        <p:spPr>
          <a:xfrm>
            <a:off x="599966" y="2559245"/>
            <a:ext cx="3358847" cy="2069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>
              <a:buFont typeface="Wingdings" panose="05000000000000000000" pitchFamily="2" charset="2"/>
              <a:buChar char="ü"/>
            </a:pPr>
            <a:r>
              <a:rPr lang="es-EC" sz="1200" b="1" dirty="0">
                <a:latin typeface="+mj-lt"/>
              </a:rPr>
              <a:t>Revisión de contenido</a:t>
            </a:r>
            <a:r>
              <a:rPr lang="es-EC" sz="1200" dirty="0">
                <a:latin typeface="+mj-lt"/>
              </a:rPr>
              <a:t>: Asegúrate de que el ensayo responde a la tesis y que los argumentos son coherentes y bien fundamentados.</a:t>
            </a:r>
          </a:p>
          <a:p>
            <a:pPr marL="171450" lvl="0" indent="-171450" algn="l">
              <a:buFont typeface="Wingdings" panose="05000000000000000000" pitchFamily="2" charset="2"/>
              <a:buChar char="ü"/>
            </a:pPr>
            <a:endParaRPr lang="es-EC" sz="1200" dirty="0">
              <a:latin typeface="+mj-lt"/>
            </a:endParaRPr>
          </a:p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lang="es-EC" altLang="es-EC" sz="1200" b="1" dirty="0">
                <a:solidFill>
                  <a:schemeClr val="tx1"/>
                </a:solidFill>
                <a:latin typeface="+mj-lt"/>
              </a:rPr>
              <a:t>Corrección de estilo</a:t>
            </a:r>
            <a:r>
              <a:rPr lang="es-EC" altLang="es-EC" sz="1200" dirty="0">
                <a:solidFill>
                  <a:schemeClr val="tx1"/>
                </a:solidFill>
                <a:latin typeface="+mj-lt"/>
              </a:rPr>
              <a:t>: Mejora la claridad, el tono y el estilo de la escritura.</a:t>
            </a:r>
          </a:p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endParaRPr lang="es-EC" altLang="es-EC" sz="1200" dirty="0">
              <a:solidFill>
                <a:schemeClr val="tx1"/>
              </a:solidFill>
              <a:latin typeface="+mj-lt"/>
            </a:endParaRPr>
          </a:p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lang="es-EC" altLang="es-EC" sz="1200" b="1" dirty="0">
                <a:solidFill>
                  <a:schemeClr val="tx1"/>
                </a:solidFill>
                <a:latin typeface="+mj-lt"/>
              </a:rPr>
              <a:t>Corrección gramatical</a:t>
            </a:r>
            <a:r>
              <a:rPr lang="es-EC" altLang="es-EC" sz="1200" dirty="0">
                <a:solidFill>
                  <a:schemeClr val="tx1"/>
                </a:solidFill>
                <a:latin typeface="+mj-lt"/>
              </a:rPr>
              <a:t>: Revisa la ortografía, la gramática y la puntuación</a:t>
            </a:r>
            <a:endParaRPr lang="es-EC" sz="1200" dirty="0">
              <a:latin typeface="+mj-lt"/>
            </a:endParaRPr>
          </a:p>
          <a:p>
            <a:pPr marL="0" lvl="0" indent="0"/>
            <a:endParaRPr lang="es-EC" sz="1200" dirty="0">
              <a:latin typeface="+mj-lt"/>
            </a:endParaRPr>
          </a:p>
          <a:p>
            <a:pPr marL="0" lvl="0" indent="0"/>
            <a:endParaRPr dirty="0"/>
          </a:p>
        </p:txBody>
      </p:sp>
      <p:sp>
        <p:nvSpPr>
          <p:cNvPr id="673" name="Google Shape;673;p72"/>
          <p:cNvSpPr txBox="1">
            <a:spLocks noGrp="1"/>
          </p:cNvSpPr>
          <p:nvPr>
            <p:ph type="title" idx="2"/>
          </p:nvPr>
        </p:nvSpPr>
        <p:spPr>
          <a:xfrm>
            <a:off x="4793127" y="2173044"/>
            <a:ext cx="3674663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/>
              <a:t>6. Formateo y entrega</a:t>
            </a:r>
            <a:endParaRPr dirty="0"/>
          </a:p>
        </p:txBody>
      </p:sp>
      <p:sp>
        <p:nvSpPr>
          <p:cNvPr id="674" name="Google Shape;674;p72"/>
          <p:cNvSpPr txBox="1">
            <a:spLocks noGrp="1"/>
          </p:cNvSpPr>
          <p:nvPr>
            <p:ph type="subTitle" idx="3"/>
          </p:nvPr>
        </p:nvSpPr>
        <p:spPr>
          <a:xfrm>
            <a:off x="5064309" y="2787513"/>
            <a:ext cx="3132301" cy="1612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es-EC" sz="1200" b="1" dirty="0">
                <a:latin typeface="+mj-lt"/>
              </a:rPr>
              <a:t>Formato</a:t>
            </a:r>
            <a:r>
              <a:rPr lang="es-EC" sz="1200" dirty="0">
                <a:latin typeface="+mj-lt"/>
              </a:rPr>
              <a:t>: Asegúrate de que el ensayo cumple con los requisitos de formato y citación establecidos (APA, MLA, Chicago, etc.).</a:t>
            </a:r>
          </a:p>
          <a:p>
            <a:pPr marL="0" lvl="0" indent="0" algn="l"/>
            <a:endParaRPr lang="es-EC" sz="1200" dirty="0">
              <a:latin typeface="+mj-lt"/>
            </a:endParaRPr>
          </a:p>
          <a:p>
            <a:pPr marL="0" lvl="0" indent="0" algn="l"/>
            <a:r>
              <a:rPr lang="es-EC" sz="1200" b="1" dirty="0">
                <a:latin typeface="+mj-lt"/>
              </a:rPr>
              <a:t>Entrega: </a:t>
            </a:r>
            <a:r>
              <a:rPr lang="es-EC" sz="1200" dirty="0">
                <a:latin typeface="+mj-lt"/>
              </a:rPr>
              <a:t>Entrega el ensayo de acuerdo con las indicaciones establecidas.</a:t>
            </a:r>
          </a:p>
          <a:p>
            <a:pPr marL="0" lvl="0" indent="0"/>
            <a:endParaRPr sz="1200" dirty="0">
              <a:latin typeface="+mj-lt"/>
            </a:endParaRPr>
          </a:p>
        </p:txBody>
      </p:sp>
      <p:sp>
        <p:nvSpPr>
          <p:cNvPr id="676" name="Google Shape;676;p72"/>
          <p:cNvSpPr/>
          <p:nvPr/>
        </p:nvSpPr>
        <p:spPr>
          <a:xfrm>
            <a:off x="-26839" y="305819"/>
            <a:ext cx="1253610" cy="738785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40035" y="0"/>
                </a:moveTo>
                <a:lnTo>
                  <a:pt x="0" y="15402"/>
                </a:lnTo>
                <a:cubicBezTo>
                  <a:pt x="0" y="15402"/>
                  <a:pt x="1513" y="15761"/>
                  <a:pt x="1873" y="16638"/>
                </a:cubicBezTo>
                <a:cubicBezTo>
                  <a:pt x="2237" y="17514"/>
                  <a:pt x="1524" y="18526"/>
                  <a:pt x="1524" y="18526"/>
                </a:cubicBezTo>
                <a:cubicBezTo>
                  <a:pt x="1524" y="18526"/>
                  <a:pt x="2999" y="18885"/>
                  <a:pt x="3380" y="19816"/>
                </a:cubicBezTo>
                <a:cubicBezTo>
                  <a:pt x="3767" y="20752"/>
                  <a:pt x="2885" y="22439"/>
                  <a:pt x="2885" y="22439"/>
                </a:cubicBezTo>
                <a:cubicBezTo>
                  <a:pt x="2885" y="22439"/>
                  <a:pt x="4447" y="23011"/>
                  <a:pt x="4703" y="23631"/>
                </a:cubicBezTo>
                <a:cubicBezTo>
                  <a:pt x="4958" y="24252"/>
                  <a:pt x="4327" y="25960"/>
                  <a:pt x="4327" y="25960"/>
                </a:cubicBezTo>
                <a:lnTo>
                  <a:pt x="44051" y="10684"/>
                </a:lnTo>
                <a:cubicBezTo>
                  <a:pt x="41510" y="9791"/>
                  <a:pt x="42609" y="7168"/>
                  <a:pt x="42609" y="7168"/>
                </a:cubicBezTo>
                <a:cubicBezTo>
                  <a:pt x="42609" y="7168"/>
                  <a:pt x="41521" y="6466"/>
                  <a:pt x="41047" y="5753"/>
                </a:cubicBezTo>
                <a:cubicBezTo>
                  <a:pt x="40574" y="5040"/>
                  <a:pt x="41434" y="3418"/>
                  <a:pt x="41434" y="3418"/>
                </a:cubicBezTo>
                <a:cubicBezTo>
                  <a:pt x="41434" y="3418"/>
                  <a:pt x="39806" y="2993"/>
                  <a:pt x="39491" y="2221"/>
                </a:cubicBezTo>
                <a:cubicBezTo>
                  <a:pt x="39175" y="1442"/>
                  <a:pt x="40035" y="0"/>
                  <a:pt x="40035" y="0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72"/>
          <p:cNvSpPr/>
          <p:nvPr/>
        </p:nvSpPr>
        <p:spPr>
          <a:xfrm rot="3702476">
            <a:off x="7326858" y="257135"/>
            <a:ext cx="1253589" cy="738773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40035" y="0"/>
                </a:moveTo>
                <a:lnTo>
                  <a:pt x="0" y="15402"/>
                </a:lnTo>
                <a:cubicBezTo>
                  <a:pt x="0" y="15402"/>
                  <a:pt x="1513" y="15761"/>
                  <a:pt x="1873" y="16638"/>
                </a:cubicBezTo>
                <a:cubicBezTo>
                  <a:pt x="2237" y="17514"/>
                  <a:pt x="1524" y="18526"/>
                  <a:pt x="1524" y="18526"/>
                </a:cubicBezTo>
                <a:cubicBezTo>
                  <a:pt x="1524" y="18526"/>
                  <a:pt x="2999" y="18885"/>
                  <a:pt x="3380" y="19816"/>
                </a:cubicBezTo>
                <a:cubicBezTo>
                  <a:pt x="3767" y="20752"/>
                  <a:pt x="2885" y="22439"/>
                  <a:pt x="2885" y="22439"/>
                </a:cubicBezTo>
                <a:cubicBezTo>
                  <a:pt x="2885" y="22439"/>
                  <a:pt x="4447" y="23011"/>
                  <a:pt x="4703" y="23631"/>
                </a:cubicBezTo>
                <a:cubicBezTo>
                  <a:pt x="4958" y="24252"/>
                  <a:pt x="4327" y="25960"/>
                  <a:pt x="4327" y="25960"/>
                </a:cubicBezTo>
                <a:lnTo>
                  <a:pt x="44051" y="10684"/>
                </a:lnTo>
                <a:cubicBezTo>
                  <a:pt x="41510" y="9791"/>
                  <a:pt x="42609" y="7168"/>
                  <a:pt x="42609" y="7168"/>
                </a:cubicBezTo>
                <a:cubicBezTo>
                  <a:pt x="42609" y="7168"/>
                  <a:pt x="41521" y="6466"/>
                  <a:pt x="41047" y="5753"/>
                </a:cubicBezTo>
                <a:cubicBezTo>
                  <a:pt x="40574" y="5040"/>
                  <a:pt x="41434" y="3418"/>
                  <a:pt x="41434" y="3418"/>
                </a:cubicBezTo>
                <a:cubicBezTo>
                  <a:pt x="41434" y="3418"/>
                  <a:pt x="39806" y="2993"/>
                  <a:pt x="39491" y="2221"/>
                </a:cubicBezTo>
                <a:cubicBezTo>
                  <a:pt x="39175" y="1442"/>
                  <a:pt x="40035" y="0"/>
                  <a:pt x="40035" y="0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0185BA7-3060-4180-8F48-C76345CC60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623"/>
          <a:stretch/>
        </p:blipFill>
        <p:spPr>
          <a:xfrm>
            <a:off x="1534255" y="427079"/>
            <a:ext cx="1951223" cy="1745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4C9F25C-D94B-40D0-892B-9F110C5C7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8523" y="480535"/>
            <a:ext cx="1951221" cy="1745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259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3" name="Google Shape;1063;p9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-316" b="16955"/>
          <a:stretch/>
        </p:blipFill>
        <p:spPr>
          <a:xfrm>
            <a:off x="-55500" y="0"/>
            <a:ext cx="9255000" cy="5143500"/>
          </a:xfrm>
          <a:prstGeom prst="rect">
            <a:avLst/>
          </a:prstGeom>
        </p:spPr>
      </p:pic>
      <p:pic>
        <p:nvPicPr>
          <p:cNvPr id="1064" name="Google Shape;1064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96489" flipH="1">
            <a:off x="621650" y="314964"/>
            <a:ext cx="2195652" cy="2567030"/>
          </a:xfrm>
          <a:prstGeom prst="rect">
            <a:avLst/>
          </a:prstGeom>
          <a:noFill/>
          <a:ln>
            <a:noFill/>
          </a:ln>
          <a:effectLst>
            <a:outerShdw blurRad="85725" dist="57150" dir="5400000" algn="bl" rotWithShape="0">
              <a:srgbClr val="000000">
                <a:alpha val="39000"/>
              </a:srgbClr>
            </a:outerShdw>
          </a:effectLst>
        </p:spPr>
      </p:pic>
      <p:sp>
        <p:nvSpPr>
          <p:cNvPr id="1065" name="Google Shape;1065;p92"/>
          <p:cNvSpPr txBox="1">
            <a:spLocks noGrp="1"/>
          </p:cNvSpPr>
          <p:nvPr>
            <p:ph type="title"/>
          </p:nvPr>
        </p:nvSpPr>
        <p:spPr>
          <a:xfrm rot="-877333" flipH="1">
            <a:off x="641615" y="1013164"/>
            <a:ext cx="2155721" cy="15108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CONECTORES TEXTUALES</a:t>
            </a:r>
            <a:endParaRPr dirty="0"/>
          </a:p>
        </p:txBody>
      </p:sp>
      <p:sp>
        <p:nvSpPr>
          <p:cNvPr id="1066" name="Google Shape;1066;p92"/>
          <p:cNvSpPr/>
          <p:nvPr/>
        </p:nvSpPr>
        <p:spPr>
          <a:xfrm rot="-785759" flipH="1">
            <a:off x="977412" y="1960118"/>
            <a:ext cx="1699276" cy="74075"/>
          </a:xfrm>
          <a:custGeom>
            <a:avLst/>
            <a:gdLst/>
            <a:ahLst/>
            <a:cxnLst/>
            <a:rect l="l" t="t" r="r" b="b"/>
            <a:pathLst>
              <a:path w="39714" h="4104" extrusionOk="0">
                <a:moveTo>
                  <a:pt x="0" y="4104"/>
                </a:moveTo>
                <a:cubicBezTo>
                  <a:pt x="11382" y="-2730"/>
                  <a:pt x="26437" y="1070"/>
                  <a:pt x="39714" y="1070"/>
                </a:cubicBezTo>
              </a:path>
            </a:pathLst>
          </a:cu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4" name="Google Shape;1324;p103"/>
          <p:cNvGrpSpPr/>
          <p:nvPr/>
        </p:nvGrpSpPr>
        <p:grpSpPr>
          <a:xfrm>
            <a:off x="7801283" y="206830"/>
            <a:ext cx="445950" cy="667425"/>
            <a:chOff x="5809550" y="1500425"/>
            <a:chExt cx="445950" cy="667425"/>
          </a:xfrm>
        </p:grpSpPr>
        <p:sp>
          <p:nvSpPr>
            <p:cNvPr id="1325" name="Google Shape;1325;p103"/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103"/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27" name="Google Shape;1327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68993">
            <a:off x="1122210" y="1248669"/>
            <a:ext cx="2363900" cy="27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8" name="Google Shape;1328;p103"/>
          <p:cNvPicPr preferRelativeResize="0"/>
          <p:nvPr/>
        </p:nvPicPr>
        <p:blipFill rotWithShape="1">
          <a:blip r:embed="rId4">
            <a:alphaModFix amt="71000"/>
          </a:blip>
          <a:srcRect l="101333" r="59578"/>
          <a:stretch/>
        </p:blipFill>
        <p:spPr>
          <a:xfrm rot="5400036" flipH="1">
            <a:off x="6178300" y="2126091"/>
            <a:ext cx="1119076" cy="758214"/>
          </a:xfrm>
          <a:prstGeom prst="rect">
            <a:avLst/>
          </a:prstGeom>
          <a:noFill/>
          <a:ln>
            <a:noFill/>
          </a:ln>
        </p:spPr>
      </p:pic>
      <p:sp>
        <p:nvSpPr>
          <p:cNvPr id="1329" name="Google Shape;1329;p103"/>
          <p:cNvSpPr txBox="1">
            <a:spLocks noGrp="1"/>
          </p:cNvSpPr>
          <p:nvPr>
            <p:ph type="subTitle" idx="4294967295"/>
          </p:nvPr>
        </p:nvSpPr>
        <p:spPr>
          <a:xfrm>
            <a:off x="4948518" y="874255"/>
            <a:ext cx="3539265" cy="17980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EC" sz="1400" dirty="0">
                <a:solidFill>
                  <a:schemeClr val="tx1"/>
                </a:solidFill>
                <a:latin typeface="+mj-lt"/>
              </a:rPr>
              <a:t>Los conectores textuales son palabras o frases de transición que dan continuidad y coherencia a los textos. Además, dan fluidez al escrito porque conectan las oraciones y los párrafos del texto. </a:t>
            </a:r>
            <a:endParaRPr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30" name="Google Shape;1330;p103"/>
          <p:cNvSpPr txBox="1">
            <a:spLocks noGrp="1"/>
          </p:cNvSpPr>
          <p:nvPr>
            <p:ph type="subTitle" idx="4294967295"/>
          </p:nvPr>
        </p:nvSpPr>
        <p:spPr>
          <a:xfrm rot="-668771">
            <a:off x="1391791" y="2297726"/>
            <a:ext cx="2017455" cy="13857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accent4">
                    <a:lumMod val="50000"/>
                  </a:schemeClr>
                </a:solidFill>
              </a:rPr>
              <a:t>¿QUÉ SON LOS CONECTORES TEXTUALES?</a:t>
            </a:r>
            <a:endParaRPr sz="1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Bocadillo nube: nube 3">
            <a:extLst>
              <a:ext uri="{FF2B5EF4-FFF2-40B4-BE49-F238E27FC236}">
                <a16:creationId xmlns:a16="http://schemas.microsoft.com/office/drawing/2014/main" id="{A3774E30-789D-4EAD-B25F-E2BC034EF7BF}"/>
              </a:ext>
            </a:extLst>
          </p:cNvPr>
          <p:cNvSpPr/>
          <p:nvPr/>
        </p:nvSpPr>
        <p:spPr>
          <a:xfrm>
            <a:off x="5647084" y="2488046"/>
            <a:ext cx="2307149" cy="1505408"/>
          </a:xfrm>
          <a:prstGeom prst="cloud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/>
              <a:t>Los conectores se colocan al principio de una oración o de un párrafo.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104"/>
          <p:cNvSpPr txBox="1">
            <a:spLocks noGrp="1"/>
          </p:cNvSpPr>
          <p:nvPr>
            <p:ph type="title"/>
          </p:nvPr>
        </p:nvSpPr>
        <p:spPr>
          <a:xfrm>
            <a:off x="1611525" y="411368"/>
            <a:ext cx="5933700" cy="6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CONECTORES PRINCIPALES PARA UN ENSAYO</a:t>
            </a:r>
            <a:endParaRPr dirty="0"/>
          </a:p>
        </p:txBody>
      </p:sp>
      <p:pic>
        <p:nvPicPr>
          <p:cNvPr id="1336" name="Google Shape;1336;p104"/>
          <p:cNvPicPr preferRelativeResize="0"/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8425" y="1910712"/>
            <a:ext cx="2347576" cy="3102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7" name="Google Shape;1337;p104"/>
          <p:cNvPicPr preferRelativeResize="0"/>
          <p:nvPr/>
        </p:nvPicPr>
        <p:blipFill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32463" y="1910712"/>
            <a:ext cx="2966426" cy="3102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8" name="Google Shape;1338;p104"/>
          <p:cNvPicPr preferRelativeResize="0"/>
          <p:nvPr/>
        </p:nvPicPr>
        <p:blipFill>
          <a:blip r:embed="rId7">
            <a:alphaModFix/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37413" y="1910700"/>
            <a:ext cx="2347576" cy="3102352"/>
          </a:xfrm>
          <a:prstGeom prst="rect">
            <a:avLst/>
          </a:prstGeom>
          <a:noFill/>
          <a:ln>
            <a:noFill/>
          </a:ln>
        </p:spPr>
      </p:pic>
      <p:sp>
        <p:nvSpPr>
          <p:cNvPr id="1339" name="Google Shape;1339;p104"/>
          <p:cNvSpPr txBox="1"/>
          <p:nvPr/>
        </p:nvSpPr>
        <p:spPr>
          <a:xfrm>
            <a:off x="1611525" y="2403477"/>
            <a:ext cx="1893000" cy="14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s-EC" sz="1200" dirty="0">
                <a:solidFill>
                  <a:schemeClr val="dk1"/>
                </a:solidFill>
                <a:latin typeface="+mj-lt"/>
                <a:ea typeface="Roboto Mono Medium"/>
                <a:cs typeface="Roboto Mono Medium"/>
                <a:sym typeface="Roboto Mono Medium"/>
              </a:rPr>
              <a:t>En primer lugar, por un lado, inicialmente, primero, al principio, actualmente, hoy en día, ante todo...</a:t>
            </a:r>
            <a:endParaRPr sz="1200" dirty="0">
              <a:solidFill>
                <a:schemeClr val="dk1"/>
              </a:solidFill>
              <a:latin typeface="+mj-lt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1340" name="Google Shape;1340;p104"/>
          <p:cNvSpPr txBox="1"/>
          <p:nvPr/>
        </p:nvSpPr>
        <p:spPr>
          <a:xfrm>
            <a:off x="1692511" y="1572600"/>
            <a:ext cx="1812014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chemeClr val="tx2">
                    <a:lumMod val="50000"/>
                  </a:schemeClr>
                </a:solidFill>
                <a:latin typeface="Concert One"/>
                <a:ea typeface="Concert One"/>
                <a:cs typeface="Concert One"/>
                <a:sym typeface="Concert One"/>
              </a:rPr>
              <a:t>Para empezar</a:t>
            </a:r>
            <a:endParaRPr sz="2100" b="1" dirty="0">
              <a:solidFill>
                <a:schemeClr val="tx2">
                  <a:lumMod val="50000"/>
                </a:schemeClr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1341" name="Google Shape;1341;p104"/>
          <p:cNvSpPr txBox="1"/>
          <p:nvPr/>
        </p:nvSpPr>
        <p:spPr>
          <a:xfrm>
            <a:off x="3989838" y="1572600"/>
            <a:ext cx="15540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chemeClr val="accent3">
                    <a:lumMod val="75000"/>
                  </a:schemeClr>
                </a:solidFill>
                <a:latin typeface="Concert One"/>
                <a:ea typeface="Concert One"/>
                <a:cs typeface="Concert One"/>
                <a:sym typeface="Concert One"/>
              </a:rPr>
              <a:t>Añadir</a:t>
            </a:r>
            <a:endParaRPr sz="2100" b="1" dirty="0">
              <a:solidFill>
                <a:schemeClr val="accent3">
                  <a:lumMod val="75000"/>
                </a:schemeClr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1342" name="Google Shape;1342;p104"/>
          <p:cNvSpPr txBox="1"/>
          <p:nvPr/>
        </p:nvSpPr>
        <p:spPr>
          <a:xfrm>
            <a:off x="6243277" y="1572600"/>
            <a:ext cx="2248612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chemeClr val="accent5">
                    <a:lumMod val="50000"/>
                  </a:schemeClr>
                </a:solidFill>
                <a:latin typeface="Concert One"/>
                <a:ea typeface="Concert One"/>
                <a:cs typeface="Concert One"/>
                <a:sym typeface="Concert One"/>
              </a:rPr>
              <a:t>Para ejemplificar</a:t>
            </a:r>
            <a:endParaRPr sz="2100" b="1" dirty="0">
              <a:solidFill>
                <a:schemeClr val="accent5">
                  <a:lumMod val="50000"/>
                </a:schemeClr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1343" name="Google Shape;1343;p104"/>
          <p:cNvSpPr txBox="1"/>
          <p:nvPr/>
        </p:nvSpPr>
        <p:spPr>
          <a:xfrm>
            <a:off x="3766001" y="2403477"/>
            <a:ext cx="2477276" cy="14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s-EC" sz="1200" dirty="0">
                <a:solidFill>
                  <a:schemeClr val="dk1"/>
                </a:solidFill>
                <a:latin typeface="+mj-lt"/>
                <a:ea typeface="Roboto Mono Medium"/>
                <a:cs typeface="Roboto Mono Medium"/>
                <a:sym typeface="Roboto Mono Medium"/>
              </a:rPr>
              <a:t>Además, de igual forma, asimismo, igualmente, paralelamente, análogamente, al</a:t>
            </a: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s-EC" sz="1200" dirty="0">
                <a:solidFill>
                  <a:schemeClr val="dk1"/>
                </a:solidFill>
                <a:latin typeface="+mj-lt"/>
                <a:ea typeface="Roboto Mono Medium"/>
                <a:cs typeface="Roboto Mono Medium"/>
                <a:sym typeface="Roboto Mono Medium"/>
              </a:rPr>
              <a:t>mismo tiempo, por lo demás, por otra parte, por otro lado, en cuanto a, del mismo</a:t>
            </a: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s-EC" sz="1200" dirty="0">
                <a:solidFill>
                  <a:schemeClr val="dk1"/>
                </a:solidFill>
                <a:latin typeface="+mj-lt"/>
                <a:ea typeface="Roboto Mono Medium"/>
                <a:cs typeface="Roboto Mono Medium"/>
                <a:sym typeface="Roboto Mono Medium"/>
              </a:rPr>
              <a:t>modo, de la misma forma, también, posteriormente, más tarde, en otro orden de</a:t>
            </a: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s-EC" sz="1200" dirty="0">
                <a:solidFill>
                  <a:schemeClr val="dk1"/>
                </a:solidFill>
                <a:latin typeface="+mj-lt"/>
                <a:ea typeface="Roboto Mono Medium"/>
                <a:cs typeface="Roboto Mono Medium"/>
                <a:sym typeface="Roboto Mono Medium"/>
              </a:rPr>
              <a:t>cosas, en cuanto a..</a:t>
            </a:r>
            <a:endParaRPr sz="1200" dirty="0">
              <a:solidFill>
                <a:schemeClr val="dk1"/>
              </a:solidFill>
              <a:latin typeface="+mj-lt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1344" name="Google Shape;1344;p104"/>
          <p:cNvSpPr txBox="1"/>
          <p:nvPr/>
        </p:nvSpPr>
        <p:spPr>
          <a:xfrm>
            <a:off x="6598889" y="2403477"/>
            <a:ext cx="1893000" cy="14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s-EC" sz="1200" dirty="0">
                <a:solidFill>
                  <a:schemeClr val="dk1"/>
                </a:solidFill>
                <a:latin typeface="+mj-lt"/>
                <a:ea typeface="Roboto Mono Medium"/>
                <a:cs typeface="Roboto Mono Medium"/>
                <a:sym typeface="Roboto Mono Medium"/>
              </a:rPr>
              <a:t>Por ejemplo, así, por ejemplo, pongo por caso, como, tal como, prueba de ello, en efecto, así, en otras palabras, ...</a:t>
            </a:r>
            <a:endParaRPr sz="1200" dirty="0">
              <a:solidFill>
                <a:schemeClr val="dk1"/>
              </a:solidFill>
              <a:latin typeface="+mj-lt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104"/>
          <p:cNvSpPr txBox="1">
            <a:spLocks noGrp="1"/>
          </p:cNvSpPr>
          <p:nvPr>
            <p:ph type="title"/>
          </p:nvPr>
        </p:nvSpPr>
        <p:spPr>
          <a:xfrm>
            <a:off x="1611525" y="411368"/>
            <a:ext cx="5933700" cy="6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CONECTORES PRINCIPALES PARA UN ENSAYO</a:t>
            </a:r>
            <a:endParaRPr dirty="0"/>
          </a:p>
        </p:txBody>
      </p:sp>
      <p:pic>
        <p:nvPicPr>
          <p:cNvPr id="1336" name="Google Shape;1336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8425" y="1910712"/>
            <a:ext cx="2347576" cy="3102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7" name="Google Shape;1337;p104"/>
          <p:cNvPicPr preferRelativeResize="0"/>
          <p:nvPr/>
        </p:nvPicPr>
        <p:blipFill>
          <a:blip r:embed="rId4">
            <a:alphaModFix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32463" y="1910712"/>
            <a:ext cx="2966426" cy="3102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8" name="Google Shape;1338;p104"/>
          <p:cNvPicPr preferRelativeResize="0"/>
          <p:nvPr/>
        </p:nvPicPr>
        <p:blipFill>
          <a:blip r:embed="rId6">
            <a:alphaModFix/>
            <a:lum bright="70000" contrast="-70000"/>
          </a:blip>
          <a:stretch>
            <a:fillRect/>
          </a:stretch>
        </p:blipFill>
        <p:spPr>
          <a:xfrm>
            <a:off x="6337413" y="1910700"/>
            <a:ext cx="2347576" cy="3102352"/>
          </a:xfrm>
          <a:prstGeom prst="rect">
            <a:avLst/>
          </a:prstGeom>
          <a:noFill/>
          <a:ln>
            <a:noFill/>
          </a:ln>
        </p:spPr>
      </p:pic>
      <p:sp>
        <p:nvSpPr>
          <p:cNvPr id="1339" name="Google Shape;1339;p104"/>
          <p:cNvSpPr txBox="1"/>
          <p:nvPr/>
        </p:nvSpPr>
        <p:spPr>
          <a:xfrm>
            <a:off x="1578944" y="2075644"/>
            <a:ext cx="1893000" cy="3102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s-EC" sz="1200" dirty="0">
                <a:solidFill>
                  <a:schemeClr val="dk1"/>
                </a:solidFill>
                <a:latin typeface="+mj-lt"/>
                <a:ea typeface="Roboto Mono Medium"/>
                <a:cs typeface="Roboto Mono Medium"/>
                <a:sym typeface="Roboto Mono Medium"/>
              </a:rPr>
              <a:t>Es decir, esto es, entonces, por consiguiente, por tanto, por lo tanto, a saber, o sea,</a:t>
            </a: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s-EC" sz="1200" dirty="0">
                <a:solidFill>
                  <a:schemeClr val="dk1"/>
                </a:solidFill>
                <a:latin typeface="+mj-lt"/>
                <a:ea typeface="Roboto Mono Medium"/>
                <a:cs typeface="Roboto Mono Medium"/>
                <a:sym typeface="Roboto Mono Medium"/>
              </a:rPr>
              <a:t>es más, más aún, máxime, de hecho, sin embargo, no obstante, hay que matizar,</a:t>
            </a: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s-EC" sz="1200" dirty="0">
                <a:solidFill>
                  <a:schemeClr val="dk1"/>
                </a:solidFill>
                <a:latin typeface="+mj-lt"/>
                <a:ea typeface="Roboto Mono Medium"/>
                <a:cs typeface="Roboto Mono Medium"/>
                <a:sym typeface="Roboto Mono Medium"/>
              </a:rPr>
              <a:t>luego, no obstante, por eso, pero, efectivamente, pese a que…</a:t>
            </a:r>
            <a:endParaRPr sz="1200" dirty="0">
              <a:solidFill>
                <a:schemeClr val="dk1"/>
              </a:solidFill>
              <a:latin typeface="+mj-lt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1340" name="Google Shape;1340;p104"/>
          <p:cNvSpPr txBox="1"/>
          <p:nvPr/>
        </p:nvSpPr>
        <p:spPr>
          <a:xfrm>
            <a:off x="1692511" y="1572600"/>
            <a:ext cx="1812014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chemeClr val="tx2">
                    <a:lumMod val="50000"/>
                  </a:schemeClr>
                </a:solidFill>
                <a:latin typeface="Concert One"/>
                <a:ea typeface="Concert One"/>
                <a:cs typeface="Concert One"/>
                <a:sym typeface="Concert One"/>
              </a:rPr>
              <a:t>Para explicar</a:t>
            </a:r>
            <a:endParaRPr sz="2100" b="1" dirty="0">
              <a:solidFill>
                <a:schemeClr val="tx2">
                  <a:lumMod val="50000"/>
                </a:schemeClr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1341" name="Google Shape;1341;p104"/>
          <p:cNvSpPr txBox="1"/>
          <p:nvPr/>
        </p:nvSpPr>
        <p:spPr>
          <a:xfrm>
            <a:off x="3989838" y="1572600"/>
            <a:ext cx="15540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chemeClr val="accent3">
                    <a:lumMod val="75000"/>
                  </a:schemeClr>
                </a:solidFill>
                <a:latin typeface="Concert One"/>
                <a:ea typeface="Concert One"/>
                <a:cs typeface="Concert One"/>
                <a:sym typeface="Concert One"/>
              </a:rPr>
              <a:t>PARA RESUMIR</a:t>
            </a:r>
            <a:endParaRPr sz="2100" b="1" dirty="0">
              <a:solidFill>
                <a:schemeClr val="accent3">
                  <a:lumMod val="75000"/>
                </a:schemeClr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1342" name="Google Shape;1342;p104"/>
          <p:cNvSpPr txBox="1"/>
          <p:nvPr/>
        </p:nvSpPr>
        <p:spPr>
          <a:xfrm>
            <a:off x="6243277" y="1572600"/>
            <a:ext cx="2248612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chemeClr val="accent4">
                    <a:lumMod val="50000"/>
                  </a:schemeClr>
                </a:solidFill>
                <a:latin typeface="Concert One"/>
                <a:ea typeface="Concert One"/>
                <a:cs typeface="Concert One"/>
                <a:sym typeface="Concert One"/>
              </a:rPr>
              <a:t>Para concluir</a:t>
            </a:r>
            <a:endParaRPr sz="2100" b="1" dirty="0">
              <a:solidFill>
                <a:schemeClr val="accent4">
                  <a:lumMod val="50000"/>
                </a:schemeClr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1343" name="Google Shape;1343;p104"/>
          <p:cNvSpPr txBox="1"/>
          <p:nvPr/>
        </p:nvSpPr>
        <p:spPr>
          <a:xfrm>
            <a:off x="3766001" y="2403477"/>
            <a:ext cx="2477276" cy="14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s-EC" sz="1200" dirty="0">
                <a:solidFill>
                  <a:schemeClr val="dk1"/>
                </a:solidFill>
                <a:latin typeface="+mj-lt"/>
                <a:ea typeface="Roboto Mono Medium"/>
                <a:cs typeface="Roboto Mono Medium"/>
                <a:sym typeface="Roboto Mono Medium"/>
              </a:rPr>
              <a:t>En resumen, en resumidas cuentas, en síntesis, para resumir,...</a:t>
            </a:r>
            <a:endParaRPr sz="1200" dirty="0">
              <a:solidFill>
                <a:schemeClr val="dk1"/>
              </a:solidFill>
              <a:latin typeface="+mj-lt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1344" name="Google Shape;1344;p104"/>
          <p:cNvSpPr txBox="1"/>
          <p:nvPr/>
        </p:nvSpPr>
        <p:spPr>
          <a:xfrm>
            <a:off x="6598889" y="2403477"/>
            <a:ext cx="1893000" cy="14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s-EC" sz="1200" dirty="0">
                <a:solidFill>
                  <a:schemeClr val="dk1"/>
                </a:solidFill>
                <a:latin typeface="+mj-lt"/>
                <a:ea typeface="Roboto Mono Medium"/>
                <a:cs typeface="Roboto Mono Medium"/>
                <a:sym typeface="Roboto Mono Medium"/>
              </a:rPr>
              <a:t>En fin, por fin, por último, a fin de cuentas, para terminar, para acabar, acabaré</a:t>
            </a: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s-EC" sz="1200" dirty="0">
                <a:solidFill>
                  <a:schemeClr val="dk1"/>
                </a:solidFill>
                <a:latin typeface="+mj-lt"/>
                <a:ea typeface="Roboto Mono Medium"/>
                <a:cs typeface="Roboto Mono Medium"/>
                <a:sym typeface="Roboto Mono Medium"/>
              </a:rPr>
              <a:t>diciendo, finalmente, al final, a modo de conclusión, para concluir, en definitiva,...</a:t>
            </a:r>
            <a:endParaRPr sz="1200" dirty="0">
              <a:solidFill>
                <a:schemeClr val="dk1"/>
              </a:solidFill>
              <a:latin typeface="+mj-lt"/>
              <a:ea typeface="Roboto Mono Medium"/>
              <a:cs typeface="Roboto Mono Medium"/>
              <a:sym typeface="Roboto Mono Medium"/>
            </a:endParaRPr>
          </a:p>
        </p:txBody>
      </p:sp>
    </p:spTree>
    <p:extLst>
      <p:ext uri="{BB962C8B-B14F-4D97-AF65-F5344CB8AC3E}">
        <p14:creationId xmlns:p14="http://schemas.microsoft.com/office/powerpoint/2010/main" val="387335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432;p60">
            <a:extLst>
              <a:ext uri="{FF2B5EF4-FFF2-40B4-BE49-F238E27FC236}">
                <a16:creationId xmlns:a16="http://schemas.microsoft.com/office/drawing/2014/main" id="{D48760F7-D111-4F8B-A57F-AAF6B13B7220}"/>
              </a:ext>
            </a:extLst>
          </p:cNvPr>
          <p:cNvSpPr txBox="1">
            <a:spLocks/>
          </p:cNvSpPr>
          <p:nvPr/>
        </p:nvSpPr>
        <p:spPr>
          <a:xfrm>
            <a:off x="742279" y="2370403"/>
            <a:ext cx="350699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C" sz="2000" dirty="0">
                <a:hlinkClick r:id="rId3"/>
              </a:rPr>
              <a:t>https://www.youtube.com/watch?v=omqDiyf-FoQ</a:t>
            </a:r>
            <a:endParaRPr lang="es-EC" sz="2000" dirty="0"/>
          </a:p>
          <a:p>
            <a:endParaRPr lang="es-EC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19F5D4-9604-4B9D-8B8C-D7AF81C360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001"/>
          <a:stretch/>
        </p:blipFill>
        <p:spPr>
          <a:xfrm>
            <a:off x="4697763" y="1259102"/>
            <a:ext cx="3962143" cy="222260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891DD8F-F673-4426-82B1-B3655E0F76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859" y="712282"/>
            <a:ext cx="3395831" cy="1658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3" name="Google Shape;383;p56"/>
          <p:cNvGrpSpPr/>
          <p:nvPr/>
        </p:nvGrpSpPr>
        <p:grpSpPr>
          <a:xfrm>
            <a:off x="1209367" y="221474"/>
            <a:ext cx="824184" cy="712067"/>
            <a:chOff x="2341425" y="238100"/>
            <a:chExt cx="1328900" cy="1148125"/>
          </a:xfrm>
        </p:grpSpPr>
        <p:sp>
          <p:nvSpPr>
            <p:cNvPr id="384" name="Google Shape;384;p56"/>
            <p:cNvSpPr/>
            <p:nvPr/>
          </p:nvSpPr>
          <p:spPr>
            <a:xfrm>
              <a:off x="2341425" y="238100"/>
              <a:ext cx="1328900" cy="1148125"/>
            </a:xfrm>
            <a:custGeom>
              <a:avLst/>
              <a:gdLst/>
              <a:ahLst/>
              <a:cxnLst/>
              <a:rect l="l" t="t" r="r" b="b"/>
              <a:pathLst>
                <a:path w="53156" h="45925" extrusionOk="0">
                  <a:moveTo>
                    <a:pt x="49853" y="24103"/>
                  </a:moveTo>
                  <a:cubicBezTo>
                    <a:pt x="50212" y="24609"/>
                    <a:pt x="50681" y="25003"/>
                    <a:pt x="51172" y="25380"/>
                  </a:cubicBezTo>
                  <a:cubicBezTo>
                    <a:pt x="48199" y="26540"/>
                    <a:pt x="45438" y="28144"/>
                    <a:pt x="42987" y="30206"/>
                  </a:cubicBezTo>
                  <a:cubicBezTo>
                    <a:pt x="41727" y="31264"/>
                    <a:pt x="40396" y="32510"/>
                    <a:pt x="39238" y="33887"/>
                  </a:cubicBezTo>
                  <a:cubicBezTo>
                    <a:pt x="39347" y="33688"/>
                    <a:pt x="39460" y="33491"/>
                    <a:pt x="39578" y="33301"/>
                  </a:cubicBezTo>
                  <a:cubicBezTo>
                    <a:pt x="40490" y="31831"/>
                    <a:pt x="41539" y="30449"/>
                    <a:pt x="42711" y="29176"/>
                  </a:cubicBezTo>
                  <a:cubicBezTo>
                    <a:pt x="44775" y="26932"/>
                    <a:pt x="47091" y="25229"/>
                    <a:pt x="49853" y="24103"/>
                  </a:cubicBezTo>
                  <a:close/>
                  <a:moveTo>
                    <a:pt x="35117" y="1053"/>
                  </a:moveTo>
                  <a:lnTo>
                    <a:pt x="35117" y="1053"/>
                  </a:lnTo>
                  <a:cubicBezTo>
                    <a:pt x="36710" y="1715"/>
                    <a:pt x="38294" y="4814"/>
                    <a:pt x="38992" y="5799"/>
                  </a:cubicBezTo>
                  <a:cubicBezTo>
                    <a:pt x="40312" y="7660"/>
                    <a:pt x="41633" y="9523"/>
                    <a:pt x="42954" y="11383"/>
                  </a:cubicBezTo>
                  <a:cubicBezTo>
                    <a:pt x="44182" y="13110"/>
                    <a:pt x="45421" y="14827"/>
                    <a:pt x="46633" y="16564"/>
                  </a:cubicBezTo>
                  <a:cubicBezTo>
                    <a:pt x="46650" y="16588"/>
                    <a:pt x="46667" y="16613"/>
                    <a:pt x="46685" y="16638"/>
                  </a:cubicBezTo>
                  <a:cubicBezTo>
                    <a:pt x="47623" y="18397"/>
                    <a:pt x="48600" y="20134"/>
                    <a:pt x="49618" y="21849"/>
                  </a:cubicBezTo>
                  <a:cubicBezTo>
                    <a:pt x="48693" y="22281"/>
                    <a:pt x="47744" y="23007"/>
                    <a:pt x="47214" y="23343"/>
                  </a:cubicBezTo>
                  <a:cubicBezTo>
                    <a:pt x="45320" y="24544"/>
                    <a:pt x="43587" y="25982"/>
                    <a:pt x="42057" y="27622"/>
                  </a:cubicBezTo>
                  <a:cubicBezTo>
                    <a:pt x="40592" y="29191"/>
                    <a:pt x="39304" y="30938"/>
                    <a:pt x="38281" y="32827"/>
                  </a:cubicBezTo>
                  <a:cubicBezTo>
                    <a:pt x="37877" y="33573"/>
                    <a:pt x="37271" y="34533"/>
                    <a:pt x="36981" y="35496"/>
                  </a:cubicBezTo>
                  <a:cubicBezTo>
                    <a:pt x="36328" y="34434"/>
                    <a:pt x="35635" y="33395"/>
                    <a:pt x="34953" y="32353"/>
                  </a:cubicBezTo>
                  <a:cubicBezTo>
                    <a:pt x="33450" y="30055"/>
                    <a:pt x="31915" y="27777"/>
                    <a:pt x="30347" y="25524"/>
                  </a:cubicBezTo>
                  <a:cubicBezTo>
                    <a:pt x="28841" y="23359"/>
                    <a:pt x="27306" y="21217"/>
                    <a:pt x="25741" y="19095"/>
                  </a:cubicBezTo>
                  <a:cubicBezTo>
                    <a:pt x="24508" y="17421"/>
                    <a:pt x="23256" y="15382"/>
                    <a:pt x="21757" y="13843"/>
                  </a:cubicBezTo>
                  <a:cubicBezTo>
                    <a:pt x="22758" y="10753"/>
                    <a:pt x="24747" y="8361"/>
                    <a:pt x="26903" y="5992"/>
                  </a:cubicBezTo>
                  <a:cubicBezTo>
                    <a:pt x="27357" y="5493"/>
                    <a:pt x="27826" y="4981"/>
                    <a:pt x="28315" y="4481"/>
                  </a:cubicBezTo>
                  <a:cubicBezTo>
                    <a:pt x="29626" y="3498"/>
                    <a:pt x="31045" y="2668"/>
                    <a:pt x="32551" y="2018"/>
                  </a:cubicBezTo>
                  <a:cubicBezTo>
                    <a:pt x="33121" y="1772"/>
                    <a:pt x="33780" y="1496"/>
                    <a:pt x="34476" y="1255"/>
                  </a:cubicBezTo>
                  <a:cubicBezTo>
                    <a:pt x="34702" y="1206"/>
                    <a:pt x="34932" y="1166"/>
                    <a:pt x="35161" y="1125"/>
                  </a:cubicBezTo>
                  <a:cubicBezTo>
                    <a:pt x="35147" y="1101"/>
                    <a:pt x="35132" y="1076"/>
                    <a:pt x="35117" y="1053"/>
                  </a:cubicBezTo>
                  <a:close/>
                  <a:moveTo>
                    <a:pt x="49886" y="22296"/>
                  </a:moveTo>
                  <a:cubicBezTo>
                    <a:pt x="50069" y="22601"/>
                    <a:pt x="50253" y="22905"/>
                    <a:pt x="50437" y="23208"/>
                  </a:cubicBezTo>
                  <a:cubicBezTo>
                    <a:pt x="50328" y="23239"/>
                    <a:pt x="50219" y="23270"/>
                    <a:pt x="50110" y="23305"/>
                  </a:cubicBezTo>
                  <a:cubicBezTo>
                    <a:pt x="50098" y="23304"/>
                    <a:pt x="50086" y="23303"/>
                    <a:pt x="50074" y="23303"/>
                  </a:cubicBezTo>
                  <a:cubicBezTo>
                    <a:pt x="49989" y="23303"/>
                    <a:pt x="49905" y="23334"/>
                    <a:pt x="49839" y="23390"/>
                  </a:cubicBezTo>
                  <a:cubicBezTo>
                    <a:pt x="46983" y="24343"/>
                    <a:pt x="44499" y="26352"/>
                    <a:pt x="42469" y="28520"/>
                  </a:cubicBezTo>
                  <a:cubicBezTo>
                    <a:pt x="40592" y="30525"/>
                    <a:pt x="38254" y="33305"/>
                    <a:pt x="37357" y="36095"/>
                  </a:cubicBezTo>
                  <a:cubicBezTo>
                    <a:pt x="37306" y="36011"/>
                    <a:pt x="37249" y="35923"/>
                    <a:pt x="37190" y="35830"/>
                  </a:cubicBezTo>
                  <a:cubicBezTo>
                    <a:pt x="37565" y="34416"/>
                    <a:pt x="38696" y="32821"/>
                    <a:pt x="39296" y="31878"/>
                  </a:cubicBezTo>
                  <a:cubicBezTo>
                    <a:pt x="40239" y="30393"/>
                    <a:pt x="41330" y="29005"/>
                    <a:pt x="42550" y="27739"/>
                  </a:cubicBezTo>
                  <a:cubicBezTo>
                    <a:pt x="43708" y="26537"/>
                    <a:pt x="44980" y="25451"/>
                    <a:pt x="46348" y="24494"/>
                  </a:cubicBezTo>
                  <a:cubicBezTo>
                    <a:pt x="47234" y="23875"/>
                    <a:pt x="48600" y="22828"/>
                    <a:pt x="49886" y="22296"/>
                  </a:cubicBezTo>
                  <a:close/>
                  <a:moveTo>
                    <a:pt x="20475" y="13918"/>
                  </a:moveTo>
                  <a:cubicBezTo>
                    <a:pt x="20720" y="13985"/>
                    <a:pt x="20968" y="14054"/>
                    <a:pt x="21218" y="14127"/>
                  </a:cubicBezTo>
                  <a:lnTo>
                    <a:pt x="21219" y="14127"/>
                  </a:lnTo>
                  <a:cubicBezTo>
                    <a:pt x="22265" y="15897"/>
                    <a:pt x="23782" y="17534"/>
                    <a:pt x="24979" y="19160"/>
                  </a:cubicBezTo>
                  <a:cubicBezTo>
                    <a:pt x="26409" y="21107"/>
                    <a:pt x="27816" y="23071"/>
                    <a:pt x="29199" y="25052"/>
                  </a:cubicBezTo>
                  <a:cubicBezTo>
                    <a:pt x="30581" y="27035"/>
                    <a:pt x="31937" y="29034"/>
                    <a:pt x="33269" y="31050"/>
                  </a:cubicBezTo>
                  <a:cubicBezTo>
                    <a:pt x="33874" y="31967"/>
                    <a:pt x="34473" y="32886"/>
                    <a:pt x="35069" y="33809"/>
                  </a:cubicBezTo>
                  <a:cubicBezTo>
                    <a:pt x="35425" y="34364"/>
                    <a:pt x="35780" y="34920"/>
                    <a:pt x="36133" y="35475"/>
                  </a:cubicBezTo>
                  <a:lnTo>
                    <a:pt x="36486" y="36032"/>
                  </a:lnTo>
                  <a:cubicBezTo>
                    <a:pt x="36496" y="36074"/>
                    <a:pt x="36508" y="36115"/>
                    <a:pt x="36522" y="36155"/>
                  </a:cubicBezTo>
                  <a:cubicBezTo>
                    <a:pt x="33879" y="32306"/>
                    <a:pt x="31050" y="28568"/>
                    <a:pt x="28325" y="24779"/>
                  </a:cubicBezTo>
                  <a:cubicBezTo>
                    <a:pt x="25722" y="21160"/>
                    <a:pt x="23203" y="17449"/>
                    <a:pt x="20475" y="13918"/>
                  </a:cubicBezTo>
                  <a:close/>
                  <a:moveTo>
                    <a:pt x="37953" y="37630"/>
                  </a:moveTo>
                  <a:cubicBezTo>
                    <a:pt x="37851" y="37834"/>
                    <a:pt x="37753" y="38038"/>
                    <a:pt x="37661" y="38245"/>
                  </a:cubicBezTo>
                  <a:cubicBezTo>
                    <a:pt x="37630" y="38236"/>
                    <a:pt x="37597" y="38231"/>
                    <a:pt x="37565" y="38231"/>
                  </a:cubicBezTo>
                  <a:cubicBezTo>
                    <a:pt x="37533" y="38231"/>
                    <a:pt x="37500" y="38236"/>
                    <a:pt x="37470" y="38245"/>
                  </a:cubicBezTo>
                  <a:cubicBezTo>
                    <a:pt x="37633" y="38041"/>
                    <a:pt x="37793" y="37835"/>
                    <a:pt x="37953" y="37630"/>
                  </a:cubicBezTo>
                  <a:close/>
                  <a:moveTo>
                    <a:pt x="36509" y="38717"/>
                  </a:moveTo>
                  <a:cubicBezTo>
                    <a:pt x="36518" y="38717"/>
                    <a:pt x="36527" y="38717"/>
                    <a:pt x="36536" y="38717"/>
                  </a:cubicBezTo>
                  <a:cubicBezTo>
                    <a:pt x="36609" y="38809"/>
                    <a:pt x="36720" y="38864"/>
                    <a:pt x="36837" y="38865"/>
                  </a:cubicBezTo>
                  <a:cubicBezTo>
                    <a:pt x="36596" y="38971"/>
                    <a:pt x="36282" y="39011"/>
                    <a:pt x="35935" y="39011"/>
                  </a:cubicBezTo>
                  <a:cubicBezTo>
                    <a:pt x="35451" y="39011"/>
                    <a:pt x="34904" y="38934"/>
                    <a:pt x="34409" y="38856"/>
                  </a:cubicBezTo>
                  <a:cubicBezTo>
                    <a:pt x="35105" y="38764"/>
                    <a:pt x="35807" y="38717"/>
                    <a:pt x="36509" y="38717"/>
                  </a:cubicBezTo>
                  <a:close/>
                  <a:moveTo>
                    <a:pt x="15183" y="13113"/>
                  </a:moveTo>
                  <a:cubicBezTo>
                    <a:pt x="16769" y="13113"/>
                    <a:pt x="18319" y="13366"/>
                    <a:pt x="19934" y="13775"/>
                  </a:cubicBezTo>
                  <a:cubicBezTo>
                    <a:pt x="22531" y="17699"/>
                    <a:pt x="25404" y="21460"/>
                    <a:pt x="28149" y="25276"/>
                  </a:cubicBezTo>
                  <a:cubicBezTo>
                    <a:pt x="30879" y="29073"/>
                    <a:pt x="33528" y="32953"/>
                    <a:pt x="36351" y="36684"/>
                  </a:cubicBezTo>
                  <a:cubicBezTo>
                    <a:pt x="34542" y="35843"/>
                    <a:pt x="32568" y="35460"/>
                    <a:pt x="30570" y="35460"/>
                  </a:cubicBezTo>
                  <a:cubicBezTo>
                    <a:pt x="26406" y="35460"/>
                    <a:pt x="22142" y="37123"/>
                    <a:pt x="19074" y="39757"/>
                  </a:cubicBezTo>
                  <a:cubicBezTo>
                    <a:pt x="13793" y="32214"/>
                    <a:pt x="8154" y="24943"/>
                    <a:pt x="2157" y="17945"/>
                  </a:cubicBezTo>
                  <a:lnTo>
                    <a:pt x="2159" y="17945"/>
                  </a:lnTo>
                  <a:cubicBezTo>
                    <a:pt x="5055" y="16227"/>
                    <a:pt x="8015" y="14530"/>
                    <a:pt x="11283" y="13642"/>
                  </a:cubicBezTo>
                  <a:cubicBezTo>
                    <a:pt x="12638" y="13273"/>
                    <a:pt x="13922" y="13113"/>
                    <a:pt x="15183" y="13113"/>
                  </a:cubicBezTo>
                  <a:close/>
                  <a:moveTo>
                    <a:pt x="2578" y="20435"/>
                  </a:moveTo>
                  <a:cubicBezTo>
                    <a:pt x="8168" y="27062"/>
                    <a:pt x="13443" y="33937"/>
                    <a:pt x="18402" y="41058"/>
                  </a:cubicBezTo>
                  <a:cubicBezTo>
                    <a:pt x="18543" y="41262"/>
                    <a:pt x="18758" y="41377"/>
                    <a:pt x="18977" y="41377"/>
                  </a:cubicBezTo>
                  <a:cubicBezTo>
                    <a:pt x="19133" y="41377"/>
                    <a:pt x="19292" y="41318"/>
                    <a:pt x="19427" y="41190"/>
                  </a:cubicBezTo>
                  <a:cubicBezTo>
                    <a:pt x="21632" y="39103"/>
                    <a:pt x="24333" y="37693"/>
                    <a:pt x="27314" y="37090"/>
                  </a:cubicBezTo>
                  <a:cubicBezTo>
                    <a:pt x="28284" y="36894"/>
                    <a:pt x="29226" y="36809"/>
                    <a:pt x="30154" y="36809"/>
                  </a:cubicBezTo>
                  <a:cubicBezTo>
                    <a:pt x="30890" y="36809"/>
                    <a:pt x="31618" y="36863"/>
                    <a:pt x="32345" y="36959"/>
                  </a:cubicBezTo>
                  <a:cubicBezTo>
                    <a:pt x="32139" y="36996"/>
                    <a:pt x="31934" y="37038"/>
                    <a:pt x="31726" y="37085"/>
                  </a:cubicBezTo>
                  <a:cubicBezTo>
                    <a:pt x="29702" y="37535"/>
                    <a:pt x="27672" y="38191"/>
                    <a:pt x="25741" y="38939"/>
                  </a:cubicBezTo>
                  <a:cubicBezTo>
                    <a:pt x="24060" y="39590"/>
                    <a:pt x="22425" y="40379"/>
                    <a:pt x="20975" y="41459"/>
                  </a:cubicBezTo>
                  <a:cubicBezTo>
                    <a:pt x="20335" y="41934"/>
                    <a:pt x="18892" y="42836"/>
                    <a:pt x="18616" y="43758"/>
                  </a:cubicBezTo>
                  <a:cubicBezTo>
                    <a:pt x="15797" y="39642"/>
                    <a:pt x="12269" y="35871"/>
                    <a:pt x="9131" y="31993"/>
                  </a:cubicBezTo>
                  <a:cubicBezTo>
                    <a:pt x="7537" y="30022"/>
                    <a:pt x="5941" y="28055"/>
                    <a:pt x="4343" y="26088"/>
                  </a:cubicBezTo>
                  <a:cubicBezTo>
                    <a:pt x="3509" y="25063"/>
                    <a:pt x="2360" y="24025"/>
                    <a:pt x="1726" y="22872"/>
                  </a:cubicBezTo>
                  <a:lnTo>
                    <a:pt x="1290" y="22336"/>
                  </a:lnTo>
                  <a:cubicBezTo>
                    <a:pt x="1365" y="21812"/>
                    <a:pt x="1612" y="21399"/>
                    <a:pt x="2027" y="21097"/>
                  </a:cubicBezTo>
                  <a:cubicBezTo>
                    <a:pt x="2191" y="20870"/>
                    <a:pt x="2390" y="20654"/>
                    <a:pt x="2578" y="20435"/>
                  </a:cubicBezTo>
                  <a:close/>
                  <a:moveTo>
                    <a:pt x="34214" y="37438"/>
                  </a:moveTo>
                  <a:cubicBezTo>
                    <a:pt x="34480" y="37438"/>
                    <a:pt x="34745" y="37450"/>
                    <a:pt x="35009" y="37476"/>
                  </a:cubicBezTo>
                  <a:cubicBezTo>
                    <a:pt x="35056" y="37488"/>
                    <a:pt x="35104" y="37502"/>
                    <a:pt x="35153" y="37514"/>
                  </a:cubicBezTo>
                  <a:cubicBezTo>
                    <a:pt x="32341" y="37733"/>
                    <a:pt x="29659" y="38637"/>
                    <a:pt x="27141" y="39965"/>
                  </a:cubicBezTo>
                  <a:cubicBezTo>
                    <a:pt x="25564" y="40797"/>
                    <a:pt x="24060" y="41771"/>
                    <a:pt x="22625" y="42823"/>
                  </a:cubicBezTo>
                  <a:cubicBezTo>
                    <a:pt x="22053" y="43241"/>
                    <a:pt x="21266" y="44080"/>
                    <a:pt x="20621" y="44360"/>
                  </a:cubicBezTo>
                  <a:cubicBezTo>
                    <a:pt x="20405" y="44454"/>
                    <a:pt x="20198" y="44493"/>
                    <a:pt x="19997" y="44493"/>
                  </a:cubicBezTo>
                  <a:cubicBezTo>
                    <a:pt x="19802" y="44493"/>
                    <a:pt x="19613" y="44456"/>
                    <a:pt x="19427" y="44400"/>
                  </a:cubicBezTo>
                  <a:cubicBezTo>
                    <a:pt x="19434" y="44391"/>
                    <a:pt x="19440" y="44386"/>
                    <a:pt x="19448" y="44377"/>
                  </a:cubicBezTo>
                  <a:cubicBezTo>
                    <a:pt x="19593" y="44198"/>
                    <a:pt x="19599" y="43995"/>
                    <a:pt x="19448" y="43814"/>
                  </a:cubicBezTo>
                  <a:lnTo>
                    <a:pt x="19430" y="43792"/>
                  </a:lnTo>
                  <a:cubicBezTo>
                    <a:pt x="19697" y="43721"/>
                    <a:pt x="19911" y="43553"/>
                    <a:pt x="20074" y="43287"/>
                  </a:cubicBezTo>
                  <a:cubicBezTo>
                    <a:pt x="20320" y="43038"/>
                    <a:pt x="20576" y="42801"/>
                    <a:pt x="20843" y="42573"/>
                  </a:cubicBezTo>
                  <a:cubicBezTo>
                    <a:pt x="21485" y="42027"/>
                    <a:pt x="22180" y="41552"/>
                    <a:pt x="22907" y="41126"/>
                  </a:cubicBezTo>
                  <a:cubicBezTo>
                    <a:pt x="24188" y="40374"/>
                    <a:pt x="25559" y="39793"/>
                    <a:pt x="26955" y="39291"/>
                  </a:cubicBezTo>
                  <a:cubicBezTo>
                    <a:pt x="29199" y="38484"/>
                    <a:pt x="31750" y="37438"/>
                    <a:pt x="34214" y="37438"/>
                  </a:cubicBezTo>
                  <a:close/>
                  <a:moveTo>
                    <a:pt x="34842" y="0"/>
                  </a:moveTo>
                  <a:cubicBezTo>
                    <a:pt x="34343" y="0"/>
                    <a:pt x="33867" y="188"/>
                    <a:pt x="33507" y="630"/>
                  </a:cubicBezTo>
                  <a:cubicBezTo>
                    <a:pt x="31447" y="1151"/>
                    <a:pt x="29512" y="2015"/>
                    <a:pt x="27862" y="3526"/>
                  </a:cubicBezTo>
                  <a:cubicBezTo>
                    <a:pt x="27217" y="4115"/>
                    <a:pt x="26496" y="4800"/>
                    <a:pt x="25773" y="5555"/>
                  </a:cubicBezTo>
                  <a:cubicBezTo>
                    <a:pt x="23620" y="7604"/>
                    <a:pt x="21769" y="10148"/>
                    <a:pt x="20875" y="12916"/>
                  </a:cubicBezTo>
                  <a:cubicBezTo>
                    <a:pt x="19359" y="12052"/>
                    <a:pt x="17538" y="11727"/>
                    <a:pt x="15721" y="11727"/>
                  </a:cubicBezTo>
                  <a:cubicBezTo>
                    <a:pt x="14356" y="11727"/>
                    <a:pt x="12994" y="11911"/>
                    <a:pt x="11766" y="12185"/>
                  </a:cubicBezTo>
                  <a:cubicBezTo>
                    <a:pt x="7819" y="13067"/>
                    <a:pt x="4277" y="15176"/>
                    <a:pt x="838" y="17217"/>
                  </a:cubicBezTo>
                  <a:cubicBezTo>
                    <a:pt x="458" y="17444"/>
                    <a:pt x="436" y="17923"/>
                    <a:pt x="707" y="18237"/>
                  </a:cubicBezTo>
                  <a:cubicBezTo>
                    <a:pt x="1244" y="18859"/>
                    <a:pt x="1774" y="19488"/>
                    <a:pt x="2305" y="20116"/>
                  </a:cubicBezTo>
                  <a:cubicBezTo>
                    <a:pt x="1441" y="20484"/>
                    <a:pt x="862" y="21064"/>
                    <a:pt x="197" y="21811"/>
                  </a:cubicBezTo>
                  <a:cubicBezTo>
                    <a:pt x="77" y="21947"/>
                    <a:pt x="0" y="22200"/>
                    <a:pt x="127" y="22363"/>
                  </a:cubicBezTo>
                  <a:cubicBezTo>
                    <a:pt x="2951" y="26054"/>
                    <a:pt x="5928" y="29634"/>
                    <a:pt x="8843" y="33254"/>
                  </a:cubicBezTo>
                  <a:cubicBezTo>
                    <a:pt x="11749" y="36861"/>
                    <a:pt x="14485" y="40794"/>
                    <a:pt x="17652" y="44182"/>
                  </a:cubicBezTo>
                  <a:cubicBezTo>
                    <a:pt x="17664" y="44208"/>
                    <a:pt x="17679" y="44232"/>
                    <a:pt x="17699" y="44255"/>
                  </a:cubicBezTo>
                  <a:cubicBezTo>
                    <a:pt x="18282" y="44908"/>
                    <a:pt x="19219" y="45924"/>
                    <a:pt x="20167" y="45924"/>
                  </a:cubicBezTo>
                  <a:cubicBezTo>
                    <a:pt x="20277" y="45924"/>
                    <a:pt x="20387" y="45910"/>
                    <a:pt x="20497" y="45881"/>
                  </a:cubicBezTo>
                  <a:cubicBezTo>
                    <a:pt x="21148" y="45708"/>
                    <a:pt x="21757" y="44978"/>
                    <a:pt x="22286" y="44585"/>
                  </a:cubicBezTo>
                  <a:cubicBezTo>
                    <a:pt x="23162" y="43935"/>
                    <a:pt x="24053" y="43304"/>
                    <a:pt x="24965" y="42705"/>
                  </a:cubicBezTo>
                  <a:cubicBezTo>
                    <a:pt x="27366" y="41130"/>
                    <a:pt x="29934" y="39829"/>
                    <a:pt x="32678" y="39174"/>
                  </a:cubicBezTo>
                  <a:cubicBezTo>
                    <a:pt x="32752" y="39177"/>
                    <a:pt x="32826" y="39174"/>
                    <a:pt x="32900" y="39178"/>
                  </a:cubicBezTo>
                  <a:cubicBezTo>
                    <a:pt x="34054" y="39233"/>
                    <a:pt x="35153" y="39648"/>
                    <a:pt x="36288" y="39715"/>
                  </a:cubicBezTo>
                  <a:cubicBezTo>
                    <a:pt x="36337" y="39718"/>
                    <a:pt x="36385" y="39720"/>
                    <a:pt x="36433" y="39720"/>
                  </a:cubicBezTo>
                  <a:cubicBezTo>
                    <a:pt x="37209" y="39720"/>
                    <a:pt x="37750" y="39337"/>
                    <a:pt x="37827" y="38540"/>
                  </a:cubicBezTo>
                  <a:cubicBezTo>
                    <a:pt x="39593" y="36201"/>
                    <a:pt x="41115" y="33792"/>
                    <a:pt x="43273" y="31744"/>
                  </a:cubicBezTo>
                  <a:cubicBezTo>
                    <a:pt x="44449" y="30626"/>
                    <a:pt x="45716" y="29608"/>
                    <a:pt x="47060" y="28698"/>
                  </a:cubicBezTo>
                  <a:cubicBezTo>
                    <a:pt x="47079" y="28686"/>
                    <a:pt x="47099" y="28675"/>
                    <a:pt x="47118" y="28662"/>
                  </a:cubicBezTo>
                  <a:cubicBezTo>
                    <a:pt x="48826" y="27633"/>
                    <a:pt x="50637" y="26785"/>
                    <a:pt x="52524" y="26133"/>
                  </a:cubicBezTo>
                  <a:cubicBezTo>
                    <a:pt x="52902" y="26003"/>
                    <a:pt x="53156" y="25447"/>
                    <a:pt x="52785" y="25145"/>
                  </a:cubicBezTo>
                  <a:cubicBezTo>
                    <a:pt x="52171" y="24648"/>
                    <a:pt x="51613" y="24099"/>
                    <a:pt x="50959" y="23696"/>
                  </a:cubicBezTo>
                  <a:cubicBezTo>
                    <a:pt x="51006" y="23680"/>
                    <a:pt x="51050" y="23660"/>
                    <a:pt x="51097" y="23645"/>
                  </a:cubicBezTo>
                  <a:cubicBezTo>
                    <a:pt x="51251" y="23594"/>
                    <a:pt x="51309" y="23468"/>
                    <a:pt x="51300" y="23347"/>
                  </a:cubicBezTo>
                  <a:cubicBezTo>
                    <a:pt x="51345" y="23292"/>
                    <a:pt x="51376" y="23227"/>
                    <a:pt x="51391" y="23158"/>
                  </a:cubicBezTo>
                  <a:cubicBezTo>
                    <a:pt x="51657" y="23086"/>
                    <a:pt x="51868" y="22805"/>
                    <a:pt x="51676" y="22507"/>
                  </a:cubicBezTo>
                  <a:cubicBezTo>
                    <a:pt x="51561" y="22326"/>
                    <a:pt x="51447" y="22144"/>
                    <a:pt x="51333" y="21962"/>
                  </a:cubicBezTo>
                  <a:cubicBezTo>
                    <a:pt x="51345" y="21962"/>
                    <a:pt x="51359" y="21961"/>
                    <a:pt x="51371" y="21961"/>
                  </a:cubicBezTo>
                  <a:cubicBezTo>
                    <a:pt x="51374" y="21961"/>
                    <a:pt x="51377" y="21961"/>
                    <a:pt x="51379" y="21961"/>
                  </a:cubicBezTo>
                  <a:cubicBezTo>
                    <a:pt x="51539" y="21961"/>
                    <a:pt x="51585" y="21737"/>
                    <a:pt x="51453" y="21658"/>
                  </a:cubicBezTo>
                  <a:cubicBezTo>
                    <a:pt x="51333" y="21585"/>
                    <a:pt x="51198" y="21544"/>
                    <a:pt x="51056" y="21524"/>
                  </a:cubicBezTo>
                  <a:cubicBezTo>
                    <a:pt x="50796" y="21108"/>
                    <a:pt x="50546" y="20689"/>
                    <a:pt x="50290" y="20269"/>
                  </a:cubicBezTo>
                  <a:cubicBezTo>
                    <a:pt x="50030" y="19581"/>
                    <a:pt x="49589" y="18953"/>
                    <a:pt x="49191" y="18312"/>
                  </a:cubicBezTo>
                  <a:cubicBezTo>
                    <a:pt x="48421" y="17077"/>
                    <a:pt x="47572" y="15893"/>
                    <a:pt x="46728" y="14709"/>
                  </a:cubicBezTo>
                  <a:cubicBezTo>
                    <a:pt x="45005" y="12292"/>
                    <a:pt x="43280" y="9876"/>
                    <a:pt x="41551" y="7464"/>
                  </a:cubicBezTo>
                  <a:cubicBezTo>
                    <a:pt x="40019" y="5325"/>
                    <a:pt x="38618" y="2783"/>
                    <a:pt x="36781" y="897"/>
                  </a:cubicBezTo>
                  <a:cubicBezTo>
                    <a:pt x="36255" y="356"/>
                    <a:pt x="35527" y="0"/>
                    <a:pt x="348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56"/>
            <p:cNvSpPr/>
            <p:nvPr/>
          </p:nvSpPr>
          <p:spPr>
            <a:xfrm>
              <a:off x="2990175" y="381350"/>
              <a:ext cx="254450" cy="209600"/>
            </a:xfrm>
            <a:custGeom>
              <a:avLst/>
              <a:gdLst/>
              <a:ahLst/>
              <a:cxnLst/>
              <a:rect l="l" t="t" r="r" b="b"/>
              <a:pathLst>
                <a:path w="10178" h="8384" extrusionOk="0">
                  <a:moveTo>
                    <a:pt x="9489" y="1"/>
                  </a:moveTo>
                  <a:cubicBezTo>
                    <a:pt x="9460" y="1"/>
                    <a:pt x="9430" y="3"/>
                    <a:pt x="9398" y="7"/>
                  </a:cubicBezTo>
                  <a:cubicBezTo>
                    <a:pt x="5315" y="589"/>
                    <a:pt x="1324" y="4315"/>
                    <a:pt x="48" y="8144"/>
                  </a:cubicBezTo>
                  <a:cubicBezTo>
                    <a:pt x="1" y="8286"/>
                    <a:pt x="119" y="8384"/>
                    <a:pt x="239" y="8384"/>
                  </a:cubicBezTo>
                  <a:cubicBezTo>
                    <a:pt x="302" y="8384"/>
                    <a:pt x="366" y="8357"/>
                    <a:pt x="406" y="8294"/>
                  </a:cubicBezTo>
                  <a:cubicBezTo>
                    <a:pt x="1475" y="6637"/>
                    <a:pt x="2632" y="5068"/>
                    <a:pt x="4157" y="3799"/>
                  </a:cubicBezTo>
                  <a:cubicBezTo>
                    <a:pt x="5839" y="2399"/>
                    <a:pt x="7661" y="1727"/>
                    <a:pt x="9647" y="909"/>
                  </a:cubicBezTo>
                  <a:cubicBezTo>
                    <a:pt x="10177" y="691"/>
                    <a:pt x="10017" y="1"/>
                    <a:pt x="9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56"/>
            <p:cNvSpPr/>
            <p:nvPr/>
          </p:nvSpPr>
          <p:spPr>
            <a:xfrm>
              <a:off x="3026350" y="441550"/>
              <a:ext cx="247225" cy="201350"/>
            </a:xfrm>
            <a:custGeom>
              <a:avLst/>
              <a:gdLst/>
              <a:ahLst/>
              <a:cxnLst/>
              <a:rect l="l" t="t" r="r" b="b"/>
              <a:pathLst>
                <a:path w="9889" h="8054" extrusionOk="0">
                  <a:moveTo>
                    <a:pt x="9472" y="1"/>
                  </a:moveTo>
                  <a:cubicBezTo>
                    <a:pt x="9466" y="1"/>
                    <a:pt x="9460" y="1"/>
                    <a:pt x="9454" y="1"/>
                  </a:cubicBezTo>
                  <a:cubicBezTo>
                    <a:pt x="5735" y="204"/>
                    <a:pt x="1142" y="4281"/>
                    <a:pt x="59" y="7752"/>
                  </a:cubicBezTo>
                  <a:cubicBezTo>
                    <a:pt x="0" y="7941"/>
                    <a:pt x="141" y="8053"/>
                    <a:pt x="292" y="8053"/>
                  </a:cubicBezTo>
                  <a:cubicBezTo>
                    <a:pt x="375" y="8053"/>
                    <a:pt x="460" y="8019"/>
                    <a:pt x="517" y="7945"/>
                  </a:cubicBezTo>
                  <a:cubicBezTo>
                    <a:pt x="1756" y="6329"/>
                    <a:pt x="2771" y="4701"/>
                    <a:pt x="4382" y="3401"/>
                  </a:cubicBezTo>
                  <a:cubicBezTo>
                    <a:pt x="6005" y="2092"/>
                    <a:pt x="7844" y="1590"/>
                    <a:pt x="9618" y="609"/>
                  </a:cubicBezTo>
                  <a:cubicBezTo>
                    <a:pt x="9889" y="460"/>
                    <a:pt x="9783" y="1"/>
                    <a:pt x="94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56"/>
            <p:cNvSpPr/>
            <p:nvPr/>
          </p:nvSpPr>
          <p:spPr>
            <a:xfrm>
              <a:off x="3172850" y="661350"/>
              <a:ext cx="224850" cy="198300"/>
            </a:xfrm>
            <a:custGeom>
              <a:avLst/>
              <a:gdLst/>
              <a:ahLst/>
              <a:cxnLst/>
              <a:rect l="l" t="t" r="r" b="b"/>
              <a:pathLst>
                <a:path w="8994" h="7932" extrusionOk="0">
                  <a:moveTo>
                    <a:pt x="8456" y="0"/>
                  </a:moveTo>
                  <a:cubicBezTo>
                    <a:pt x="8425" y="0"/>
                    <a:pt x="8392" y="4"/>
                    <a:pt x="8358" y="11"/>
                  </a:cubicBezTo>
                  <a:cubicBezTo>
                    <a:pt x="5106" y="738"/>
                    <a:pt x="1076" y="4402"/>
                    <a:pt x="60" y="7579"/>
                  </a:cubicBezTo>
                  <a:cubicBezTo>
                    <a:pt x="1" y="7765"/>
                    <a:pt x="174" y="7931"/>
                    <a:pt x="343" y="7931"/>
                  </a:cubicBezTo>
                  <a:cubicBezTo>
                    <a:pt x="409" y="7931"/>
                    <a:pt x="474" y="7907"/>
                    <a:pt x="524" y="7849"/>
                  </a:cubicBezTo>
                  <a:cubicBezTo>
                    <a:pt x="1689" y="6518"/>
                    <a:pt x="2590" y="5030"/>
                    <a:pt x="3913" y="3818"/>
                  </a:cubicBezTo>
                  <a:cubicBezTo>
                    <a:pt x="5371" y="2483"/>
                    <a:pt x="7047" y="1783"/>
                    <a:pt x="8657" y="718"/>
                  </a:cubicBezTo>
                  <a:cubicBezTo>
                    <a:pt x="8993" y="494"/>
                    <a:pt x="8826" y="0"/>
                    <a:pt x="84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56"/>
            <p:cNvSpPr/>
            <p:nvPr/>
          </p:nvSpPr>
          <p:spPr>
            <a:xfrm>
              <a:off x="3219000" y="725650"/>
              <a:ext cx="226500" cy="215375"/>
            </a:xfrm>
            <a:custGeom>
              <a:avLst/>
              <a:gdLst/>
              <a:ahLst/>
              <a:cxnLst/>
              <a:rect l="l" t="t" r="r" b="b"/>
              <a:pathLst>
                <a:path w="9060" h="8615" extrusionOk="0">
                  <a:moveTo>
                    <a:pt x="8466" y="1"/>
                  </a:moveTo>
                  <a:cubicBezTo>
                    <a:pt x="8403" y="1"/>
                    <a:pt x="8336" y="16"/>
                    <a:pt x="8267" y="50"/>
                  </a:cubicBezTo>
                  <a:cubicBezTo>
                    <a:pt x="6348" y="1017"/>
                    <a:pt x="4571" y="2396"/>
                    <a:pt x="3025" y="3882"/>
                  </a:cubicBezTo>
                  <a:cubicBezTo>
                    <a:pt x="1836" y="5024"/>
                    <a:pt x="0" y="6568"/>
                    <a:pt x="62" y="8367"/>
                  </a:cubicBezTo>
                  <a:cubicBezTo>
                    <a:pt x="66" y="8507"/>
                    <a:pt x="206" y="8614"/>
                    <a:pt x="335" y="8614"/>
                  </a:cubicBezTo>
                  <a:cubicBezTo>
                    <a:pt x="409" y="8614"/>
                    <a:pt x="480" y="8578"/>
                    <a:pt x="518" y="8491"/>
                  </a:cubicBezTo>
                  <a:cubicBezTo>
                    <a:pt x="2016" y="5007"/>
                    <a:pt x="5594" y="2708"/>
                    <a:pt x="8679" y="755"/>
                  </a:cubicBezTo>
                  <a:cubicBezTo>
                    <a:pt x="9059" y="514"/>
                    <a:pt x="8832" y="1"/>
                    <a:pt x="84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56"/>
            <p:cNvSpPr/>
            <p:nvPr/>
          </p:nvSpPr>
          <p:spPr>
            <a:xfrm>
              <a:off x="2528200" y="658025"/>
              <a:ext cx="405900" cy="260600"/>
            </a:xfrm>
            <a:custGeom>
              <a:avLst/>
              <a:gdLst/>
              <a:ahLst/>
              <a:cxnLst/>
              <a:rect l="l" t="t" r="r" b="b"/>
              <a:pathLst>
                <a:path w="16236" h="10424" extrusionOk="0">
                  <a:moveTo>
                    <a:pt x="1382" y="2708"/>
                  </a:moveTo>
                  <a:cubicBezTo>
                    <a:pt x="2705" y="4465"/>
                    <a:pt x="4361" y="5818"/>
                    <a:pt x="5564" y="7549"/>
                  </a:cubicBezTo>
                  <a:cubicBezTo>
                    <a:pt x="5049" y="7000"/>
                    <a:pt x="4518" y="6467"/>
                    <a:pt x="3972" y="5947"/>
                  </a:cubicBezTo>
                  <a:cubicBezTo>
                    <a:pt x="3369" y="5370"/>
                    <a:pt x="2751" y="4825"/>
                    <a:pt x="2113" y="4299"/>
                  </a:cubicBezTo>
                  <a:cubicBezTo>
                    <a:pt x="2286" y="4264"/>
                    <a:pt x="2405" y="4031"/>
                    <a:pt x="2251" y="3877"/>
                  </a:cubicBezTo>
                  <a:cubicBezTo>
                    <a:pt x="1869" y="3498"/>
                    <a:pt x="1454" y="3168"/>
                    <a:pt x="1030" y="2840"/>
                  </a:cubicBezTo>
                  <a:lnTo>
                    <a:pt x="1382" y="2708"/>
                  </a:lnTo>
                  <a:close/>
                  <a:moveTo>
                    <a:pt x="9295" y="739"/>
                  </a:moveTo>
                  <a:cubicBezTo>
                    <a:pt x="10900" y="739"/>
                    <a:pt x="11714" y="2042"/>
                    <a:pt x="12738" y="3153"/>
                  </a:cubicBezTo>
                  <a:cubicBezTo>
                    <a:pt x="13607" y="4096"/>
                    <a:pt x="14464" y="5049"/>
                    <a:pt x="15310" y="6013"/>
                  </a:cubicBezTo>
                  <a:cubicBezTo>
                    <a:pt x="13936" y="6363"/>
                    <a:pt x="12589" y="6790"/>
                    <a:pt x="11275" y="7331"/>
                  </a:cubicBezTo>
                  <a:cubicBezTo>
                    <a:pt x="10703" y="7567"/>
                    <a:pt x="10139" y="7820"/>
                    <a:pt x="9583" y="8091"/>
                  </a:cubicBezTo>
                  <a:cubicBezTo>
                    <a:pt x="9104" y="8323"/>
                    <a:pt x="7997" y="9216"/>
                    <a:pt x="7494" y="9216"/>
                  </a:cubicBezTo>
                  <a:cubicBezTo>
                    <a:pt x="7280" y="9214"/>
                    <a:pt x="7087" y="9143"/>
                    <a:pt x="6911" y="9028"/>
                  </a:cubicBezTo>
                  <a:cubicBezTo>
                    <a:pt x="5976" y="6497"/>
                    <a:pt x="3660" y="4237"/>
                    <a:pt x="1564" y="2642"/>
                  </a:cubicBezTo>
                  <a:cubicBezTo>
                    <a:pt x="3992" y="1737"/>
                    <a:pt x="6804" y="749"/>
                    <a:pt x="9284" y="739"/>
                  </a:cubicBezTo>
                  <a:cubicBezTo>
                    <a:pt x="9288" y="739"/>
                    <a:pt x="9291" y="739"/>
                    <a:pt x="9295" y="739"/>
                  </a:cubicBezTo>
                  <a:close/>
                  <a:moveTo>
                    <a:pt x="9522" y="0"/>
                  </a:moveTo>
                  <a:cubicBezTo>
                    <a:pt x="8353" y="0"/>
                    <a:pt x="6970" y="475"/>
                    <a:pt x="5977" y="700"/>
                  </a:cubicBezTo>
                  <a:cubicBezTo>
                    <a:pt x="4041" y="1140"/>
                    <a:pt x="2155" y="1729"/>
                    <a:pt x="300" y="2432"/>
                  </a:cubicBezTo>
                  <a:cubicBezTo>
                    <a:pt x="25" y="2536"/>
                    <a:pt x="1" y="2846"/>
                    <a:pt x="223" y="3018"/>
                  </a:cubicBezTo>
                  <a:cubicBezTo>
                    <a:pt x="702" y="3388"/>
                    <a:pt x="1169" y="3763"/>
                    <a:pt x="1673" y="4093"/>
                  </a:cubicBezTo>
                  <a:cubicBezTo>
                    <a:pt x="3491" y="5760"/>
                    <a:pt x="5144" y="7550"/>
                    <a:pt x="6623" y="9541"/>
                  </a:cubicBezTo>
                  <a:cubicBezTo>
                    <a:pt x="6713" y="9781"/>
                    <a:pt x="6797" y="10028"/>
                    <a:pt x="6867" y="10287"/>
                  </a:cubicBezTo>
                  <a:cubicBezTo>
                    <a:pt x="6892" y="10382"/>
                    <a:pt x="6963" y="10423"/>
                    <a:pt x="7035" y="10423"/>
                  </a:cubicBezTo>
                  <a:cubicBezTo>
                    <a:pt x="7146" y="10423"/>
                    <a:pt x="7261" y="10329"/>
                    <a:pt x="7234" y="10186"/>
                  </a:cubicBezTo>
                  <a:cubicBezTo>
                    <a:pt x="7224" y="10130"/>
                    <a:pt x="7207" y="10076"/>
                    <a:pt x="7196" y="10021"/>
                  </a:cubicBezTo>
                  <a:cubicBezTo>
                    <a:pt x="7219" y="10016"/>
                    <a:pt x="7243" y="10009"/>
                    <a:pt x="7264" y="9998"/>
                  </a:cubicBezTo>
                  <a:cubicBezTo>
                    <a:pt x="9998" y="8390"/>
                    <a:pt x="12869" y="7216"/>
                    <a:pt x="15954" y="6481"/>
                  </a:cubicBezTo>
                  <a:cubicBezTo>
                    <a:pt x="16193" y="6424"/>
                    <a:pt x="16235" y="6133"/>
                    <a:pt x="16091" y="5967"/>
                  </a:cubicBezTo>
                  <a:cubicBezTo>
                    <a:pt x="14926" y="4637"/>
                    <a:pt x="13744" y="3322"/>
                    <a:pt x="12545" y="2023"/>
                  </a:cubicBezTo>
                  <a:cubicBezTo>
                    <a:pt x="11928" y="1357"/>
                    <a:pt x="11266" y="350"/>
                    <a:pt x="10341" y="98"/>
                  </a:cubicBezTo>
                  <a:cubicBezTo>
                    <a:pt x="10087" y="29"/>
                    <a:pt x="9811" y="0"/>
                    <a:pt x="95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56"/>
            <p:cNvSpPr/>
            <p:nvPr/>
          </p:nvSpPr>
          <p:spPr>
            <a:xfrm>
              <a:off x="2739725" y="878000"/>
              <a:ext cx="265375" cy="114400"/>
            </a:xfrm>
            <a:custGeom>
              <a:avLst/>
              <a:gdLst/>
              <a:ahLst/>
              <a:cxnLst/>
              <a:rect l="l" t="t" r="r" b="b"/>
              <a:pathLst>
                <a:path w="10615" h="4576" extrusionOk="0">
                  <a:moveTo>
                    <a:pt x="8807" y="0"/>
                  </a:moveTo>
                  <a:cubicBezTo>
                    <a:pt x="5620" y="0"/>
                    <a:pt x="1581" y="1966"/>
                    <a:pt x="54" y="4386"/>
                  </a:cubicBezTo>
                  <a:cubicBezTo>
                    <a:pt x="1" y="4471"/>
                    <a:pt x="79" y="4576"/>
                    <a:pt x="166" y="4576"/>
                  </a:cubicBezTo>
                  <a:cubicBezTo>
                    <a:pt x="186" y="4576"/>
                    <a:pt x="207" y="4570"/>
                    <a:pt x="226" y="4558"/>
                  </a:cubicBezTo>
                  <a:cubicBezTo>
                    <a:pt x="1875" y="3508"/>
                    <a:pt x="3258" y="2278"/>
                    <a:pt x="5131" y="1591"/>
                  </a:cubicBezTo>
                  <a:cubicBezTo>
                    <a:pt x="6861" y="957"/>
                    <a:pt x="8587" y="1026"/>
                    <a:pt x="10351" y="694"/>
                  </a:cubicBezTo>
                  <a:cubicBezTo>
                    <a:pt x="10615" y="644"/>
                    <a:pt x="10595" y="242"/>
                    <a:pt x="10351" y="180"/>
                  </a:cubicBezTo>
                  <a:cubicBezTo>
                    <a:pt x="9872" y="58"/>
                    <a:pt x="9352" y="0"/>
                    <a:pt x="88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56"/>
            <p:cNvSpPr/>
            <p:nvPr/>
          </p:nvSpPr>
          <p:spPr>
            <a:xfrm>
              <a:off x="2783475" y="946275"/>
              <a:ext cx="254775" cy="113000"/>
            </a:xfrm>
            <a:custGeom>
              <a:avLst/>
              <a:gdLst/>
              <a:ahLst/>
              <a:cxnLst/>
              <a:rect l="l" t="t" r="r" b="b"/>
              <a:pathLst>
                <a:path w="10191" h="4520" extrusionOk="0">
                  <a:moveTo>
                    <a:pt x="9024" y="1"/>
                  </a:moveTo>
                  <a:cubicBezTo>
                    <a:pt x="7296" y="1"/>
                    <a:pt x="5453" y="625"/>
                    <a:pt x="3919" y="1282"/>
                  </a:cubicBezTo>
                  <a:cubicBezTo>
                    <a:pt x="2789" y="1765"/>
                    <a:pt x="261" y="2658"/>
                    <a:pt x="23" y="4060"/>
                  </a:cubicBezTo>
                  <a:cubicBezTo>
                    <a:pt x="1" y="4188"/>
                    <a:pt x="41" y="4285"/>
                    <a:pt x="145" y="4359"/>
                  </a:cubicBezTo>
                  <a:lnTo>
                    <a:pt x="328" y="4490"/>
                  </a:lnTo>
                  <a:cubicBezTo>
                    <a:pt x="356" y="4510"/>
                    <a:pt x="386" y="4519"/>
                    <a:pt x="416" y="4519"/>
                  </a:cubicBezTo>
                  <a:cubicBezTo>
                    <a:pt x="528" y="4519"/>
                    <a:pt x="634" y="4397"/>
                    <a:pt x="599" y="4281"/>
                  </a:cubicBezTo>
                  <a:cubicBezTo>
                    <a:pt x="310" y="3333"/>
                    <a:pt x="4773" y="1735"/>
                    <a:pt x="5289" y="1569"/>
                  </a:cubicBezTo>
                  <a:cubicBezTo>
                    <a:pt x="6773" y="1093"/>
                    <a:pt x="8295" y="1027"/>
                    <a:pt x="9799" y="688"/>
                  </a:cubicBezTo>
                  <a:cubicBezTo>
                    <a:pt x="10190" y="600"/>
                    <a:pt x="10059" y="73"/>
                    <a:pt x="9711" y="36"/>
                  </a:cubicBezTo>
                  <a:cubicBezTo>
                    <a:pt x="9485" y="12"/>
                    <a:pt x="9255" y="1"/>
                    <a:pt x="90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56"/>
            <p:cNvSpPr/>
            <p:nvPr/>
          </p:nvSpPr>
          <p:spPr>
            <a:xfrm>
              <a:off x="2839925" y="1007825"/>
              <a:ext cx="259925" cy="117700"/>
            </a:xfrm>
            <a:custGeom>
              <a:avLst/>
              <a:gdLst/>
              <a:ahLst/>
              <a:cxnLst/>
              <a:rect l="l" t="t" r="r" b="b"/>
              <a:pathLst>
                <a:path w="10397" h="4708" extrusionOk="0">
                  <a:moveTo>
                    <a:pt x="9045" y="1"/>
                  </a:moveTo>
                  <a:cubicBezTo>
                    <a:pt x="5729" y="1"/>
                    <a:pt x="2019" y="2104"/>
                    <a:pt x="58" y="4551"/>
                  </a:cubicBezTo>
                  <a:cubicBezTo>
                    <a:pt x="0" y="4623"/>
                    <a:pt x="54" y="4707"/>
                    <a:pt x="124" y="4707"/>
                  </a:cubicBezTo>
                  <a:cubicBezTo>
                    <a:pt x="145" y="4707"/>
                    <a:pt x="167" y="4700"/>
                    <a:pt x="188" y="4683"/>
                  </a:cubicBezTo>
                  <a:cubicBezTo>
                    <a:pt x="1738" y="3418"/>
                    <a:pt x="3324" y="2289"/>
                    <a:pt x="5224" y="1613"/>
                  </a:cubicBezTo>
                  <a:cubicBezTo>
                    <a:pt x="6821" y="1047"/>
                    <a:pt x="8433" y="1014"/>
                    <a:pt x="10074" y="712"/>
                  </a:cubicBezTo>
                  <a:cubicBezTo>
                    <a:pt x="10385" y="655"/>
                    <a:pt x="10396" y="120"/>
                    <a:pt x="10074" y="73"/>
                  </a:cubicBezTo>
                  <a:cubicBezTo>
                    <a:pt x="9737" y="24"/>
                    <a:pt x="9393" y="1"/>
                    <a:pt x="9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784D8DDF-D640-4504-99D2-96B1D51DD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627" y="1059721"/>
            <a:ext cx="2143125" cy="3433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Bocadillo nube: nube 12">
            <a:extLst>
              <a:ext uri="{FF2B5EF4-FFF2-40B4-BE49-F238E27FC236}">
                <a16:creationId xmlns:a16="http://schemas.microsoft.com/office/drawing/2014/main" id="{1C916D34-455B-4A2B-A66B-9F5EC4747AA6}"/>
              </a:ext>
            </a:extLst>
          </p:cNvPr>
          <p:cNvSpPr/>
          <p:nvPr/>
        </p:nvSpPr>
        <p:spPr>
          <a:xfrm>
            <a:off x="4281543" y="771855"/>
            <a:ext cx="3343919" cy="1799895"/>
          </a:xfrm>
          <a:prstGeom prst="cloud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b="1" dirty="0"/>
              <a:t>REVISEMOS UN EJEMPLO DE ENSAYO EXPOSITIVO-ARGUMENTATIVO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book Lesson by Slidesgo">
  <a:themeElements>
    <a:clrScheme name="Simple Light">
      <a:dk1>
        <a:srgbClr val="595959"/>
      </a:dk1>
      <a:lt1>
        <a:srgbClr val="F1C232"/>
      </a:lt1>
      <a:dk2>
        <a:srgbClr val="595959"/>
      </a:dk2>
      <a:lt2>
        <a:srgbClr val="A8D68C"/>
      </a:lt2>
      <a:accent1>
        <a:srgbClr val="F1C232"/>
      </a:accent1>
      <a:accent2>
        <a:srgbClr val="B44141"/>
      </a:accent2>
      <a:accent3>
        <a:srgbClr val="F1C232"/>
      </a:accent3>
      <a:accent4>
        <a:srgbClr val="DF7070"/>
      </a:accent4>
      <a:accent5>
        <a:srgbClr val="7A9E64"/>
      </a:accent5>
      <a:accent6>
        <a:srgbClr val="595959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794</Words>
  <Application>Microsoft Office PowerPoint</Application>
  <PresentationFormat>Presentación en pantalla (16:9)</PresentationFormat>
  <Paragraphs>89</Paragraphs>
  <Slides>19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8" baseType="lpstr">
      <vt:lpstr>Anonymous Pro</vt:lpstr>
      <vt:lpstr>Concert One</vt:lpstr>
      <vt:lpstr>Roboto Mono</vt:lpstr>
      <vt:lpstr>Coming Soon</vt:lpstr>
      <vt:lpstr>Arial</vt:lpstr>
      <vt:lpstr>Roboto Mono Medium</vt:lpstr>
      <vt:lpstr>Wingdings</vt:lpstr>
      <vt:lpstr>Arial titulos</vt:lpstr>
      <vt:lpstr>Notebook Lesson by Slidesgo</vt:lpstr>
      <vt:lpstr>EL ENSAYO ACADÉMICO</vt:lpstr>
      <vt:lpstr> Qué es un ensayo académico?</vt:lpstr>
      <vt:lpstr>CARACTERÍSTICAS DEL ENSAYO</vt:lpstr>
      <vt:lpstr>Presentación de PowerPoint</vt:lpstr>
      <vt:lpstr>Estructura </vt:lpstr>
      <vt:lpstr>Presentación de PowerPoint</vt:lpstr>
      <vt:lpstr>Presentación de PowerPoint</vt:lpstr>
      <vt:lpstr>Presentación de PowerPoint</vt:lpstr>
      <vt:lpstr>Presentación de PowerPoint</vt:lpstr>
      <vt:lpstr>ETAPAS DEL ENSAYO</vt:lpstr>
      <vt:lpstr>1, Selección del tema</vt:lpstr>
      <vt:lpstr>3. Planificación</vt:lpstr>
      <vt:lpstr>5. Revisión y edición</vt:lpstr>
      <vt:lpstr>CONECTORES TEXTUALES</vt:lpstr>
      <vt:lpstr>Presentación de PowerPoint</vt:lpstr>
      <vt:lpstr>CONECTORES PRINCIPALES PARA UN ENSAYO</vt:lpstr>
      <vt:lpstr>CONECTORES PRINCIPALES PARA UN ENSAYO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ENSAYO ACADÉMICO</dc:title>
  <dc:creator>HP LAPTOP</dc:creator>
  <cp:lastModifiedBy>ZONA INFORMATICA</cp:lastModifiedBy>
  <cp:revision>18</cp:revision>
  <dcterms:modified xsi:type="dcterms:W3CDTF">2025-03-27T01:12:59Z</dcterms:modified>
</cp:coreProperties>
</file>